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84" r:id="rId3"/>
    <p:sldId id="316" r:id="rId4"/>
    <p:sldId id="308" r:id="rId5"/>
    <p:sldId id="285" r:id="rId6"/>
    <p:sldId id="317" r:id="rId7"/>
    <p:sldId id="288" r:id="rId8"/>
    <p:sldId id="307" r:id="rId9"/>
    <p:sldId id="287" r:id="rId10"/>
    <p:sldId id="291" r:id="rId11"/>
    <p:sldId id="309" r:id="rId12"/>
    <p:sldId id="293" r:id="rId13"/>
    <p:sldId id="283" r:id="rId14"/>
    <p:sldId id="294" r:id="rId15"/>
    <p:sldId id="310" r:id="rId16"/>
    <p:sldId id="311" r:id="rId17"/>
    <p:sldId id="290" r:id="rId18"/>
    <p:sldId id="312" r:id="rId19"/>
    <p:sldId id="318" r:id="rId20"/>
    <p:sldId id="319" r:id="rId21"/>
    <p:sldId id="320" r:id="rId22"/>
    <p:sldId id="292" r:id="rId23"/>
    <p:sldId id="306" r:id="rId2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51" autoAdjust="0"/>
    <p:restoredTop sz="94660"/>
  </p:normalViewPr>
  <p:slideViewPr>
    <p:cSldViewPr>
      <p:cViewPr varScale="1">
        <p:scale>
          <a:sx n="69" d="100"/>
          <a:sy n="69" d="100"/>
        </p:scale>
        <p:origin x="952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2DBB6-F8BE-4365-AE3B-A6B134309E22}" type="datetimeFigureOut">
              <a:rPr lang="es-ES" smtClean="0"/>
              <a:t>20/03/2024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FC6A16-CD36-45CF-82FA-A23A763506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5890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C6A16-CD36-45CF-82FA-A23A7635067F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987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C6A16-CD36-45CF-82FA-A23A7635067F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8461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DB1C9-1CD2-4DB2-9E5E-F4630C802B99}" type="datetimeFigureOut">
              <a:rPr lang="es-ES" smtClean="0"/>
              <a:t>20/03/2024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41C3-29F8-4A9C-9FA0-9DF97ACD84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79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DB1C9-1CD2-4DB2-9E5E-F4630C802B99}" type="datetimeFigureOut">
              <a:rPr lang="es-ES" smtClean="0"/>
              <a:t>20/03/2024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41C3-29F8-4A9C-9FA0-9DF97ACD84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2723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DB1C9-1CD2-4DB2-9E5E-F4630C802B99}" type="datetimeFigureOut">
              <a:rPr lang="es-ES" smtClean="0"/>
              <a:t>20/03/2024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41C3-29F8-4A9C-9FA0-9DF97ACD84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1395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DB1C9-1CD2-4DB2-9E5E-F4630C802B99}" type="datetimeFigureOut">
              <a:rPr lang="es-ES" smtClean="0"/>
              <a:t>20/03/2024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41C3-29F8-4A9C-9FA0-9DF97ACD84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7869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DB1C9-1CD2-4DB2-9E5E-F4630C802B99}" type="datetimeFigureOut">
              <a:rPr lang="es-ES" smtClean="0"/>
              <a:t>20/03/2024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41C3-29F8-4A9C-9FA0-9DF97ACD84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7062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DB1C9-1CD2-4DB2-9E5E-F4630C802B99}" type="datetimeFigureOut">
              <a:rPr lang="es-ES" smtClean="0"/>
              <a:t>20/03/2024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41C3-29F8-4A9C-9FA0-9DF97ACD84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5189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DB1C9-1CD2-4DB2-9E5E-F4630C802B99}" type="datetimeFigureOut">
              <a:rPr lang="es-ES" smtClean="0"/>
              <a:t>20/03/2024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41C3-29F8-4A9C-9FA0-9DF97ACD84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9401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DB1C9-1CD2-4DB2-9E5E-F4630C802B99}" type="datetimeFigureOut">
              <a:rPr lang="es-ES" smtClean="0"/>
              <a:t>20/03/2024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41C3-29F8-4A9C-9FA0-9DF97ACD84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3487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DB1C9-1CD2-4DB2-9E5E-F4630C802B99}" type="datetimeFigureOut">
              <a:rPr lang="es-ES" smtClean="0"/>
              <a:t>20/03/2024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41C3-29F8-4A9C-9FA0-9DF97ACD84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6391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DB1C9-1CD2-4DB2-9E5E-F4630C802B99}" type="datetimeFigureOut">
              <a:rPr lang="es-ES" smtClean="0"/>
              <a:t>20/03/2024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41C3-29F8-4A9C-9FA0-9DF97ACD84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3443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DB1C9-1CD2-4DB2-9E5E-F4630C802B99}" type="datetimeFigureOut">
              <a:rPr lang="es-ES" smtClean="0"/>
              <a:t>20/03/2024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F41C3-29F8-4A9C-9FA0-9DF97ACD84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5649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DB1C9-1CD2-4DB2-9E5E-F4630C802B99}" type="datetimeFigureOut">
              <a:rPr lang="es-ES" smtClean="0"/>
              <a:t>20/03/2024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F41C3-29F8-4A9C-9FA0-9DF97ACD84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2546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youtube.com/watch?v=wcisd64Jpa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www.nh-hoteles.es/hotel/nh-oviedo-principado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39552" y="1916832"/>
            <a:ext cx="8208912" cy="2118097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es-E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VIAJE-EXCURSION AL PRINCIPADO DE ASTURIAS 2024</a:t>
            </a:r>
            <a:endParaRPr lang="es-ES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115616" y="4941168"/>
            <a:ext cx="7272808" cy="864096"/>
          </a:xfrm>
        </p:spPr>
        <p:txBody>
          <a:bodyPr>
            <a:normAutofit lnSpcReduction="1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OVIEDO</a:t>
            </a:r>
            <a:endParaRPr lang="es-E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116632"/>
            <a:ext cx="4473498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1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320330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es-ES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+mn-ea"/>
                <a:cs typeface="+mn-cs"/>
              </a:rPr>
              <a:t/>
            </a:r>
            <a:br>
              <a:rPr lang="es-ES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+mn-ea"/>
                <a:cs typeface="+mn-cs"/>
              </a:rPr>
            </a:br>
            <a:r>
              <a:rPr lang="es-ES" sz="27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+mn-ea"/>
                <a:cs typeface="+mn-cs"/>
              </a:rPr>
              <a:t>ENCUENTRO </a:t>
            </a:r>
            <a:r>
              <a:rPr lang="es-ES" sz="27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+mn-ea"/>
                <a:cs typeface="+mn-cs"/>
              </a:rPr>
              <a:t>ULT-2019</a:t>
            </a:r>
            <a:br>
              <a:rPr lang="es-ES" sz="27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+mn-ea"/>
                <a:cs typeface="+mn-cs"/>
              </a:rPr>
            </a:br>
            <a:r>
              <a:rPr lang="es-ES" sz="27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+mn-ea"/>
                <a:cs typeface="+mn-cs"/>
              </a:rPr>
              <a:t>ASTURIAS</a:t>
            </a:r>
            <a:r>
              <a:rPr lang="es-ES" sz="27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es-ES" sz="2700" dirty="0">
                <a:solidFill>
                  <a:prstClr val="black"/>
                </a:solidFill>
                <a:ea typeface="+mn-ea"/>
                <a:cs typeface="+mn-cs"/>
              </a:rPr>
            </a:br>
            <a:endParaRPr lang="es-ES" sz="27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616474"/>
            <a:ext cx="8352928" cy="525658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1700" b="1" dirty="0" smtClean="0"/>
              <a:t>Después de haber visitado Covadonga nos dirigiremos a </a:t>
            </a:r>
            <a:r>
              <a:rPr lang="es-ES" sz="1700" b="1" dirty="0" err="1" smtClean="0"/>
              <a:t>Gijon</a:t>
            </a:r>
            <a:r>
              <a:rPr lang="es-ES" sz="1700" b="1" dirty="0" smtClean="0"/>
              <a:t>, la ciudad mas poblada de Asturias y capital de la Costa Verde, pero antes hemos de detenernos para comer en el  </a:t>
            </a:r>
          </a:p>
          <a:p>
            <a:pPr marL="0" indent="0">
              <a:buNone/>
            </a:pPr>
            <a:endParaRPr lang="es-ES" sz="1600" dirty="0" smtClean="0"/>
          </a:p>
          <a:p>
            <a:pPr marL="0" indent="0" algn="ctr">
              <a:buNone/>
            </a:pPr>
            <a:r>
              <a:rPr lang="es-ES" sz="1800" b="1" dirty="0" smtClean="0">
                <a:solidFill>
                  <a:srgbClr val="FF0000"/>
                </a:solidFill>
              </a:rPr>
              <a:t>Restaurante la Rula. Puerto Pesquero de Lastres</a:t>
            </a:r>
            <a:endParaRPr lang="es-ES" sz="18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s-ES" sz="1800" b="1" dirty="0" smtClean="0">
                <a:solidFill>
                  <a:srgbClr val="FF0000"/>
                </a:solidFill>
              </a:rPr>
              <a:t>Combinación de sabores de gastronomía del Cantábrico, con el toque de cocina marinera de un puerto pesquero del </a:t>
            </a:r>
            <a:r>
              <a:rPr lang="es-ES" sz="1800" b="1" dirty="0" err="1" smtClean="0">
                <a:solidFill>
                  <a:srgbClr val="FF0000"/>
                </a:solidFill>
              </a:rPr>
              <a:t>Oceano</a:t>
            </a:r>
            <a:r>
              <a:rPr lang="es-ES" sz="1800" b="1" dirty="0" smtClean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buNone/>
            </a:pPr>
            <a:endParaRPr lang="es-ES" sz="16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s-ES" sz="1600" b="1" dirty="0" smtClean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260648"/>
            <a:ext cx="4473498" cy="129614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78" y="3429000"/>
            <a:ext cx="4032448" cy="302433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9272" y="3453726"/>
            <a:ext cx="3995042" cy="299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6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0000" y="1607306"/>
            <a:ext cx="3528392" cy="2282660"/>
          </a:xfrm>
        </p:spPr>
        <p:txBody>
          <a:bodyPr>
            <a:normAutofit fontScale="92500"/>
          </a:bodyPr>
          <a:lstStyle/>
          <a:p>
            <a:r>
              <a:rPr lang="es-ES" sz="1600" b="1" dirty="0" smtClean="0"/>
              <a:t>Después de comer, aprovechando que el trayecto hasta Gijón es de unos 45 minutos, haremos una tranquila siesta en el autocar, dispuestos a disfrutar de la tarde con un paseo por la ciudad, visitando su preciosa playa y su animado puerto y centro urbano.</a:t>
            </a:r>
          </a:p>
          <a:p>
            <a:endParaRPr lang="es-ES" sz="1600" b="1" dirty="0"/>
          </a:p>
          <a:p>
            <a:r>
              <a:rPr lang="es-ES" sz="1600" b="1" dirty="0" smtClean="0"/>
              <a:t>Regresamos a Oviedo </a:t>
            </a:r>
            <a:endParaRPr lang="es-ES" sz="16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1588229"/>
            <a:ext cx="3706182" cy="247078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00" y="4293096"/>
            <a:ext cx="3960440" cy="24365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4293096"/>
            <a:ext cx="3240360" cy="236139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4196" y="178726"/>
            <a:ext cx="4474852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8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es-ES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+mn-ea"/>
                <a:cs typeface="+mn-cs"/>
              </a:rPr>
              <a:t/>
            </a:r>
            <a:br>
              <a:rPr lang="es-ES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+mn-ea"/>
                <a:cs typeface="+mn-cs"/>
              </a:rPr>
            </a:br>
            <a:r>
              <a:rPr lang="es-ES" sz="27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+mn-ea"/>
                <a:cs typeface="+mn-cs"/>
              </a:rPr>
              <a:t>ENCUENTRO </a:t>
            </a:r>
            <a:r>
              <a:rPr lang="es-ES" sz="27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+mn-ea"/>
                <a:cs typeface="+mn-cs"/>
              </a:rPr>
              <a:t>ULT-2019</a:t>
            </a:r>
            <a:br>
              <a:rPr lang="es-ES" sz="27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+mn-ea"/>
                <a:cs typeface="+mn-cs"/>
              </a:rPr>
            </a:br>
            <a:r>
              <a:rPr lang="es-ES" sz="27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+mn-ea"/>
                <a:cs typeface="+mn-cs"/>
              </a:rPr>
              <a:t>ASTURIAS</a:t>
            </a:r>
            <a:r>
              <a:rPr lang="es-ES" sz="27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es-ES" sz="2700" dirty="0">
                <a:solidFill>
                  <a:prstClr val="black"/>
                </a:solidFill>
                <a:ea typeface="+mn-ea"/>
                <a:cs typeface="+mn-cs"/>
              </a:rPr>
            </a:br>
            <a:endParaRPr lang="es-ES" sz="27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1523219"/>
            <a:ext cx="8496944" cy="20882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1800" b="1" u="sng" dirty="0" smtClean="0">
                <a:solidFill>
                  <a:srgbClr val="FF0000"/>
                </a:solidFill>
              </a:rPr>
              <a:t>Día 18 de Mayo, sábado.  </a:t>
            </a:r>
          </a:p>
          <a:p>
            <a:pPr marL="0" indent="0" algn="just">
              <a:buNone/>
            </a:pPr>
            <a:r>
              <a:rPr lang="es-ES" sz="1600" b="1" dirty="0" smtClean="0"/>
              <a:t>A las 10.00 horas. </a:t>
            </a:r>
          </a:p>
          <a:p>
            <a:pPr marL="0" indent="0" algn="just">
              <a:buNone/>
            </a:pPr>
            <a:r>
              <a:rPr lang="es-ES" sz="1600" b="1" dirty="0" smtClean="0"/>
              <a:t>Salida hacia el Valle del Nalón, el rio mayor de Asturias. Pasaremos por La Felguera, Sama de </a:t>
            </a:r>
            <a:r>
              <a:rPr lang="es-ES" sz="1600" b="1" dirty="0" err="1" smtClean="0"/>
              <a:t>Langreo</a:t>
            </a:r>
            <a:r>
              <a:rPr lang="es-ES" sz="1600" b="1" dirty="0" smtClean="0"/>
              <a:t> y nos detendremos en la localidad de El Entrego (Concejo de San Martin del Rey Aurelio), para visitar un peculiar Museo, que a la vez es una experiencia vital. Es el </a:t>
            </a:r>
          </a:p>
          <a:p>
            <a:pPr marL="0" indent="0" algn="ctr">
              <a:buNone/>
            </a:pPr>
            <a:r>
              <a:rPr lang="es-ES" sz="1600" b="1" dirty="0" smtClean="0">
                <a:solidFill>
                  <a:srgbClr val="FF0000"/>
                </a:solidFill>
              </a:rPr>
              <a:t>MUSEO DE LA MINERIA Y DE LA INDUSTRIA (MUMI)</a:t>
            </a:r>
          </a:p>
          <a:p>
            <a:pPr marL="0" lvl="0" indent="0" algn="ctr">
              <a:buNone/>
            </a:pPr>
            <a:r>
              <a:rPr lang="es-ES" sz="1600" b="1" dirty="0" smtClean="0">
                <a:solidFill>
                  <a:prstClr val="black"/>
                </a:solidFill>
                <a:hlinkClick r:id="rId2"/>
              </a:rPr>
              <a:t>https</a:t>
            </a:r>
            <a:r>
              <a:rPr lang="es-ES" sz="1600" b="1" dirty="0">
                <a:solidFill>
                  <a:prstClr val="black"/>
                </a:solidFill>
                <a:hlinkClick r:id="rId2"/>
              </a:rPr>
              <a:t>://www.youtube.com/watch?v=wcisd64Jpa0</a:t>
            </a:r>
            <a:endParaRPr lang="es-ES" sz="1600" b="1" dirty="0">
              <a:solidFill>
                <a:prstClr val="black"/>
              </a:solidFill>
            </a:endParaRPr>
          </a:p>
          <a:p>
            <a:pPr marL="0" indent="0" algn="just">
              <a:buNone/>
            </a:pPr>
            <a:endParaRPr lang="es-ES" sz="1600" b="1" dirty="0"/>
          </a:p>
        </p:txBody>
      </p:sp>
      <p:pic>
        <p:nvPicPr>
          <p:cNvPr id="1026" name="Picture 2" descr="Resultado de imagen de mum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7032"/>
            <a:ext cx="4176464" cy="264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4932040" y="3717032"/>
            <a:ext cx="3960440" cy="2357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es-ES" sz="1600" b="1" dirty="0">
                <a:solidFill>
                  <a:srgbClr val="000000"/>
                </a:solidFill>
              </a:rPr>
              <a:t>En este museo, tenderemos la oportunidad de contemplar todos los aspectos relacionados con la minería del carbón, las galerías el arranque del mineral y el transporte. </a:t>
            </a:r>
          </a:p>
          <a:p>
            <a:pPr lvl="0" algn="just">
              <a:spcBef>
                <a:spcPct val="20000"/>
              </a:spcBef>
            </a:pPr>
            <a:r>
              <a:rPr lang="es-ES" sz="1600" b="1" dirty="0">
                <a:solidFill>
                  <a:srgbClr val="000000"/>
                </a:solidFill>
              </a:rPr>
              <a:t>Quien lo desee, podrá descender al interior de la mina-imagen y recrearse con los aspectos mineros mas significativos en un cómodo paseo por las entrañas de la tierra </a:t>
            </a:r>
            <a:endParaRPr lang="es-ES" sz="1600" b="1" dirty="0">
              <a:solidFill>
                <a:prstClr val="black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260648"/>
            <a:ext cx="4473498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17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30987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sz="25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/>
            </a:r>
            <a:br>
              <a:rPr lang="es-ES" sz="25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</a:br>
            <a:r>
              <a:rPr lang="es-ES" sz="27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ENCUENTRO </a:t>
            </a:r>
            <a:r>
              <a:rPr lang="es-ES" sz="27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ULT-2019</a:t>
            </a:r>
            <a:br>
              <a:rPr lang="es-ES" sz="27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</a:br>
            <a:r>
              <a:rPr lang="es-ES" sz="27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ASTURIAS</a:t>
            </a:r>
            <a:r>
              <a:rPr lang="es-ES" sz="2700" dirty="0">
                <a:solidFill>
                  <a:prstClr val="black"/>
                </a:solidFill>
              </a:rPr>
              <a:t/>
            </a:r>
            <a:br>
              <a:rPr lang="es-ES" sz="2700" dirty="0">
                <a:solidFill>
                  <a:prstClr val="black"/>
                </a:solidFill>
              </a:rPr>
            </a:br>
            <a:endParaRPr lang="es-ES" sz="27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861707"/>
            <a:ext cx="4536504" cy="273630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1800" b="1" dirty="0" smtClean="0"/>
              <a:t>Después de visitar este lugar, que creemos será de interés para todos, al ser una experiencia diferente, dado su carácter técnico, iremos a cumplir con el ritual de todos los visitantes que vienen a Asturias, que es deleitarse con una buena fabada asturiana, y otras cosas, que tomaremos en </a:t>
            </a:r>
          </a:p>
          <a:p>
            <a:pPr marL="0" indent="0" algn="ctr">
              <a:buNone/>
            </a:pPr>
            <a:r>
              <a:rPr lang="es-ES" sz="1800" b="1" dirty="0" smtClean="0">
                <a:solidFill>
                  <a:srgbClr val="FF0000"/>
                </a:solidFill>
              </a:rPr>
              <a:t>Restaurante La Pomarada. El Condado. Pola de </a:t>
            </a:r>
            <a:r>
              <a:rPr lang="es-ES" sz="1800" b="1" dirty="0" err="1" smtClean="0">
                <a:solidFill>
                  <a:srgbClr val="FF0000"/>
                </a:solidFill>
              </a:rPr>
              <a:t>Laviana</a:t>
            </a:r>
            <a:endParaRPr lang="es-ES" sz="18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LA POMAR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455" y="4725144"/>
            <a:ext cx="5976664" cy="166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de fabada asturia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30623"/>
            <a:ext cx="3816423" cy="228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260648"/>
            <a:ext cx="4473498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8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25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/>
            </a:r>
            <a:br>
              <a:rPr lang="es-ES" sz="25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</a:br>
            <a:r>
              <a:rPr lang="es-ES" sz="27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ENCUENTRO </a:t>
            </a:r>
            <a:r>
              <a:rPr lang="es-ES" sz="27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ULT-2019</a:t>
            </a:r>
            <a:br>
              <a:rPr lang="es-ES" sz="27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</a:br>
            <a:r>
              <a:rPr lang="es-ES" sz="27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ASTURIAS</a:t>
            </a:r>
            <a:r>
              <a:rPr lang="es-ES" sz="2700" dirty="0">
                <a:solidFill>
                  <a:prstClr val="black"/>
                </a:solidFill>
              </a:rPr>
              <a:t/>
            </a:r>
            <a:br>
              <a:rPr lang="es-ES" sz="2700" dirty="0">
                <a:solidFill>
                  <a:prstClr val="black"/>
                </a:solidFill>
              </a:rPr>
            </a:br>
            <a:endParaRPr lang="es-ES" sz="27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700291"/>
            <a:ext cx="4464156" cy="2519017"/>
          </a:xfrm>
        </p:spPr>
        <p:txBody>
          <a:bodyPr>
            <a:normAutofit fontScale="92500"/>
          </a:bodyPr>
          <a:lstStyle/>
          <a:p>
            <a:pPr algn="just"/>
            <a:r>
              <a:rPr lang="es-ES" sz="1600" b="1" dirty="0" smtClean="0"/>
              <a:t>Después de comer, regresaremos a Oviedo, pero antes de llegar al Hotel a media tarde, nos detendremos unos momentos para visualizar dos monumentos prerrománicos (siglo IX).</a:t>
            </a:r>
          </a:p>
          <a:p>
            <a:pPr algn="just"/>
            <a:r>
              <a:rPr lang="es-ES" sz="1600" b="1" dirty="0" smtClean="0"/>
              <a:t>Como llegaremos pronto a la capital de Asturias, tendremos libre parte de la tarde del sábado para, poder disfrutar el ambiente de paseo, compras o terrazas de bares en una ciudad caracterizada como todas las del Norte de España por su calidad de vida.</a:t>
            </a:r>
            <a:endParaRPr lang="es-ES" sz="1600" b="1" dirty="0"/>
          </a:p>
        </p:txBody>
      </p:sp>
      <p:sp>
        <p:nvSpPr>
          <p:cNvPr id="4" name="AutoShape 2" descr="Resultado de imagen de monumentos prerromÃ¡nicos ovied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AutoShape 4" descr="Resultado de imagen de monumentos prerromÃ¡nicos ovied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" name="AutoShape 6" descr="Imagen relacionad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" name="AutoShape 8" descr="Imagen relacionada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33" y="4272272"/>
            <a:ext cx="3392422" cy="2249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455" y="1549733"/>
            <a:ext cx="3377647" cy="225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5903352" y="6503828"/>
            <a:ext cx="19982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San Miguel de Lillo </a:t>
            </a:r>
            <a:endParaRPr lang="es-ES" sz="14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5652120" y="3780753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Santa María del </a:t>
            </a:r>
            <a:r>
              <a:rPr lang="es-ES" sz="1400" dirty="0" err="1" smtClean="0"/>
              <a:t>Naranco</a:t>
            </a:r>
            <a:endParaRPr lang="es-ES" sz="14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650" y="4287771"/>
            <a:ext cx="3126864" cy="22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7744" y="260648"/>
            <a:ext cx="4473498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54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es-ES" sz="1800" b="1" dirty="0" smtClean="0">
                <a:solidFill>
                  <a:srgbClr val="FF0000"/>
                </a:solidFill>
              </a:rPr>
              <a:t>Domingo, día 19 de Mayo</a:t>
            </a:r>
          </a:p>
          <a:p>
            <a:pPr marL="0" lvl="0" indent="0">
              <a:spcBef>
                <a:spcPts val="0"/>
              </a:spcBef>
              <a:buNone/>
            </a:pPr>
            <a:endParaRPr lang="es-ES" sz="1800" b="1" dirty="0">
              <a:solidFill>
                <a:prstClr val="black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s-ES" sz="1800" b="1" dirty="0" smtClean="0">
                <a:solidFill>
                  <a:prstClr val="black"/>
                </a:solidFill>
              </a:rPr>
              <a:t>El Occidente asturiano: </a:t>
            </a:r>
            <a:r>
              <a:rPr lang="es-ES" sz="1800" b="1" dirty="0" err="1" smtClean="0">
                <a:solidFill>
                  <a:prstClr val="black"/>
                </a:solidFill>
              </a:rPr>
              <a:t>Luarca</a:t>
            </a:r>
            <a:endParaRPr lang="es-ES" sz="1800" b="1" dirty="0" smtClean="0">
              <a:solidFill>
                <a:prstClr val="black"/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es-ES" sz="1800" b="1" dirty="0" smtClean="0">
              <a:solidFill>
                <a:prstClr val="black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7" y="2678868"/>
            <a:ext cx="6156947" cy="346548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978065" y="6126163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/>
              <a:t>Luarca</a:t>
            </a:r>
            <a:endParaRPr lang="es-ES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260648"/>
            <a:ext cx="4473498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5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95536" y="1512678"/>
            <a:ext cx="87484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Salida de Oviedo a las 10.00 h</a:t>
            </a:r>
            <a:r>
              <a:rPr lang="es-ES" b="1" dirty="0" smtClean="0"/>
              <a:t>.</a:t>
            </a:r>
          </a:p>
          <a:p>
            <a:endParaRPr lang="es-ES" b="1" dirty="0" smtClean="0"/>
          </a:p>
          <a:p>
            <a:r>
              <a:rPr lang="es-ES" b="1" dirty="0" smtClean="0"/>
              <a:t>Nos dirigimos a </a:t>
            </a:r>
            <a:r>
              <a:rPr lang="es-ES" b="1" dirty="0" err="1" smtClean="0"/>
              <a:t>Luarca</a:t>
            </a:r>
            <a:r>
              <a:rPr lang="es-ES" b="1" dirty="0" smtClean="0"/>
              <a:t>, a una hora de autocar. Visita </a:t>
            </a:r>
            <a:r>
              <a:rPr lang="es-ES" b="1" dirty="0"/>
              <a:t>Privada Mágica y Exclusiva al Jardín de </a:t>
            </a:r>
            <a:r>
              <a:rPr lang="es-ES" b="1" dirty="0" err="1"/>
              <a:t>Fonte</a:t>
            </a:r>
            <a:r>
              <a:rPr lang="es-ES" b="1" dirty="0"/>
              <a:t> </a:t>
            </a:r>
            <a:r>
              <a:rPr lang="es-ES" b="1" dirty="0" err="1"/>
              <a:t>Baxa</a:t>
            </a:r>
            <a:r>
              <a:rPr lang="es-ES" b="1" dirty="0"/>
              <a:t>, </a:t>
            </a:r>
            <a:r>
              <a:rPr lang="es-ES" b="1" dirty="0" err="1" smtClean="0"/>
              <a:t>Luarca</a:t>
            </a:r>
            <a:endParaRPr lang="es-ES" b="1" dirty="0" smtClean="0"/>
          </a:p>
          <a:p>
            <a:r>
              <a:rPr lang="es-ES" b="1" dirty="0"/>
              <a:t>Llama poderosamente la atención tal concentración de verde dispuesto de una manera tan ordenada flanqueando las playas de </a:t>
            </a:r>
            <a:r>
              <a:rPr lang="es-ES" b="1" dirty="0" err="1"/>
              <a:t>Luarca</a:t>
            </a:r>
            <a:r>
              <a:rPr lang="es-ES" b="1" dirty="0" smtClean="0"/>
              <a:t>.</a:t>
            </a:r>
          </a:p>
          <a:p>
            <a:r>
              <a:rPr lang="es-ES" b="1" dirty="0"/>
              <a:t>Su extensión alcanza las 20 hectáreas,. Durante el tour se podrán observar diversas especies: azaleas, rododendros, hayas, camelias, cedros, sauces llorones, araucarias, bambú, etc. Además, los distintos caminos y sendas establecidos te descubrirán algo más que la interesante vegetación y flora: fuentes, esculturas y arcos completarán el recorrido.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46" y="4339473"/>
            <a:ext cx="4032448" cy="26882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4339472"/>
            <a:ext cx="4032449" cy="268829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260648"/>
            <a:ext cx="4473498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6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051720" y="26064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+mj-ea"/>
                <a:cs typeface="+mj-cs"/>
              </a:rPr>
              <a:t>ENCUENTRO ULT-2019</a:t>
            </a:r>
            <a:br>
              <a:rPr lang="es-ES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+mj-ea"/>
                <a:cs typeface="+mj-cs"/>
              </a:rPr>
            </a:br>
            <a:r>
              <a:rPr lang="es-ES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+mj-ea"/>
                <a:cs typeface="+mj-cs"/>
              </a:rPr>
              <a:t>ASTURIAS</a:t>
            </a:r>
            <a:endParaRPr lang="es-ES" sz="2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260648"/>
            <a:ext cx="4473498" cy="129614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679" y="1615038"/>
            <a:ext cx="3939665" cy="262445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1600201"/>
            <a:ext cx="4208606" cy="420860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34678" y="4211671"/>
            <a:ext cx="452535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Las casas de indianos</a:t>
            </a:r>
          </a:p>
          <a:p>
            <a:r>
              <a:rPr lang="es-ES" b="1" dirty="0" smtClean="0"/>
              <a:t>Te </a:t>
            </a:r>
            <a:r>
              <a:rPr lang="es-ES" b="1" dirty="0"/>
              <a:t>las vas a encontrar en diferentes puntos de Asturias. Son grandes caserones que se distinguen claramente del resto de viviendas, por su decoración más recargada y por su ostentación. Son es su mayoría viviendas privadas, por lo que no vas a poder visitarlas y fueron construidas por lo emigrantes que retornaron de América tras hacer fortuna 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6012160" y="585221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Villa </a:t>
            </a:r>
            <a:r>
              <a:rPr lang="es-ES" dirty="0" err="1" smtClean="0"/>
              <a:t>Excelsior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7206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281" y="188640"/>
            <a:ext cx="4473498" cy="129614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032" y="1556792"/>
            <a:ext cx="3780420" cy="252028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156176" y="422108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Villa </a:t>
            </a:r>
            <a:r>
              <a:rPr lang="es-ES" dirty="0" err="1" smtClean="0"/>
              <a:t>Tarsila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84" y="4221088"/>
            <a:ext cx="3575720" cy="268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90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25" y="1576505"/>
            <a:ext cx="4139332" cy="340219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4129" y="2864775"/>
            <a:ext cx="4493468" cy="326138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860032" y="2495443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Palacio de </a:t>
            </a:r>
            <a:r>
              <a:rPr lang="es-ES" dirty="0" err="1" smtClean="0"/>
              <a:t>Ferrera</a:t>
            </a:r>
            <a:r>
              <a:rPr lang="es-ES" dirty="0" smtClean="0"/>
              <a:t>. Restaurante la Capilla</a:t>
            </a:r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827584" y="5137563"/>
            <a:ext cx="3106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Restaurante la Capilla. </a:t>
            </a:r>
            <a:r>
              <a:rPr lang="es-ES" dirty="0" err="1" smtClean="0"/>
              <a:t>Aviles</a:t>
            </a:r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281" y="188640"/>
            <a:ext cx="4473498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480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ENCUENTRO </a:t>
            </a:r>
            <a:r>
              <a:rPr lang="es-ES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ULT-2019</a:t>
            </a:r>
            <a:br>
              <a:rPr lang="es-ES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</a:br>
            <a:r>
              <a:rPr lang="es-ES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ASTURIAS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3568" y="1570782"/>
            <a:ext cx="8245702" cy="2005683"/>
          </a:xfrm>
        </p:spPr>
        <p:txBody>
          <a:bodyPr>
            <a:noAutofit/>
          </a:bodyPr>
          <a:lstStyle/>
          <a:p>
            <a:pPr algn="just"/>
            <a:r>
              <a:rPr lang="es-ES" sz="1800" b="1" dirty="0" smtClean="0"/>
              <a:t>Queridos amigos</a:t>
            </a:r>
            <a:r>
              <a:rPr lang="es-ES" sz="1800" b="1" dirty="0"/>
              <a:t> </a:t>
            </a:r>
            <a:r>
              <a:rPr lang="es-ES" sz="1800" b="1" dirty="0" smtClean="0"/>
              <a:t>rotarios: Mediante la PRESENTACION que a continuación vais a ver, os convocamos a un viaje turístico-gastronómico, de autentica hermandad entre los componentes del Rotary Club Fray Junípero Serra, para admirar también los bellos paisajes de la Costa Verde española. </a:t>
            </a:r>
          </a:p>
          <a:p>
            <a:pPr algn="just"/>
            <a:r>
              <a:rPr lang="es-ES" sz="1800" b="1" dirty="0" smtClean="0"/>
              <a:t>Hemos previsto un conjunto de actividades que intentamos sea lo mas atractivo y cómodo para todo el mundo. Y en base a esto, os mostramos el avance de programa para los días  17, 18, 19 y 20 de Mayo de 2024 en Asturias. </a:t>
            </a:r>
            <a:endParaRPr lang="es-ES" sz="1800" b="1" dirty="0"/>
          </a:p>
        </p:txBody>
      </p:sp>
      <p:pic>
        <p:nvPicPr>
          <p:cNvPr id="1026" name="Picture 2" descr="Resultado de imagen de asturi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501008"/>
            <a:ext cx="1738953" cy="315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1.wp.com/www.laquintanaderomillo.es/wp-content/uploads/2017/02/logo-asturias-paraiso-natural-1.jpg?ssl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324177"/>
            <a:ext cx="4897709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260648"/>
            <a:ext cx="4473498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4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1800" b="1" dirty="0" smtClean="0">
                <a:solidFill>
                  <a:srgbClr val="FF0000"/>
                </a:solidFill>
              </a:rPr>
              <a:t>Lunes 20 de Mayo</a:t>
            </a:r>
            <a:endParaRPr lang="es-ES" sz="1800" b="1" dirty="0">
              <a:solidFill>
                <a:srgbClr val="FF000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281" y="188640"/>
            <a:ext cx="4473498" cy="129614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851" y="2041119"/>
            <a:ext cx="5183857" cy="441824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059832" y="645015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Museo de Bellas Arte de Asturias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23455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873758"/>
            <a:ext cx="3810000" cy="26574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8925" y="1700808"/>
            <a:ext cx="2562225" cy="3810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2377" y="1700808"/>
            <a:ext cx="1971675" cy="381000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705217" y="5662132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Dali</a:t>
            </a:r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4670251" y="566213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Miro</a:t>
            </a:r>
            <a:endParaRPr lang="es-ES" dirty="0"/>
          </a:p>
        </p:txBody>
      </p:sp>
      <p:sp>
        <p:nvSpPr>
          <p:cNvPr id="10" name="CuadroTexto 9"/>
          <p:cNvSpPr txBox="1"/>
          <p:nvPr/>
        </p:nvSpPr>
        <p:spPr>
          <a:xfrm>
            <a:off x="7296135" y="5655662"/>
            <a:ext cx="1116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Picasso</a:t>
            </a:r>
            <a:endParaRPr lang="es-ES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1281" y="188640"/>
            <a:ext cx="4473498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535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83494" y="4797152"/>
            <a:ext cx="4902476" cy="1224136"/>
          </a:xfrm>
        </p:spPr>
        <p:txBody>
          <a:bodyPr>
            <a:normAutofit/>
          </a:bodyPr>
          <a:lstStyle/>
          <a:p>
            <a:pPr lvl="0" algn="l">
              <a:spcBef>
                <a:spcPct val="20000"/>
              </a:spcBef>
            </a:pPr>
            <a:r>
              <a:rPr lang="es-ES" sz="140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/>
            </a:r>
            <a:br>
              <a:rPr lang="es-ES" sz="140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</a:br>
            <a:r>
              <a:rPr lang="es-ES" sz="1400" dirty="0">
                <a:solidFill>
                  <a:prstClr val="black"/>
                </a:solidFill>
                <a:latin typeface="Arial"/>
                <a:ea typeface="+mn-ea"/>
                <a:cs typeface="+mn-cs"/>
              </a:rPr>
              <a:t/>
            </a:r>
            <a:br>
              <a:rPr lang="es-ES" sz="1400" dirty="0">
                <a:solidFill>
                  <a:prstClr val="black"/>
                </a:solidFill>
                <a:latin typeface="Arial"/>
                <a:ea typeface="+mn-ea"/>
                <a:cs typeface="+mn-cs"/>
              </a:rPr>
            </a:br>
            <a:endParaRPr lang="es-E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116632"/>
            <a:ext cx="4473498" cy="129614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79512" y="1425212"/>
            <a:ext cx="89644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Lunes día 20 de Mayo</a:t>
            </a:r>
          </a:p>
          <a:p>
            <a:endParaRPr lang="es-ES" dirty="0"/>
          </a:p>
          <a:p>
            <a:r>
              <a:rPr lang="es-ES" b="1" dirty="0" smtClean="0"/>
              <a:t>Desde Oviedo, nos dirigimos al Aeropuerto. </a:t>
            </a:r>
          </a:p>
          <a:p>
            <a:r>
              <a:rPr lang="es-ES" b="1" dirty="0" smtClean="0"/>
              <a:t>Pero antes, el autocar nos conducirá al pueblo de Muros del </a:t>
            </a:r>
            <a:r>
              <a:rPr lang="es-ES" b="1" dirty="0" err="1" smtClean="0"/>
              <a:t>Nalon</a:t>
            </a:r>
            <a:r>
              <a:rPr lang="es-ES" b="1" dirty="0" smtClean="0"/>
              <a:t>, donde haremos parada gastronómica en le Restaurante-Parador Casa Zoilo</a:t>
            </a:r>
            <a:r>
              <a:rPr lang="es-ES" b="1" dirty="0"/>
              <a:t>.</a:t>
            </a:r>
            <a:endParaRPr lang="es-ES" b="1" dirty="0" smtClean="0"/>
          </a:p>
          <a:p>
            <a:endParaRPr lang="es-ES" b="1" dirty="0"/>
          </a:p>
          <a:p>
            <a:r>
              <a:rPr lang="es-ES" b="1" dirty="0" smtClean="0"/>
              <a:t>No espera una selección de  platitos asturianos en plan degustación. Comida ligera. </a:t>
            </a:r>
          </a:p>
          <a:p>
            <a:endParaRPr lang="es-ES" b="1" dirty="0"/>
          </a:p>
        </p:txBody>
      </p:sp>
      <p:pic>
        <p:nvPicPr>
          <p:cNvPr id="1026" name="Picture 2" descr="https://media-cdn.tripadvisor.com/media/photo-s/02/fe/8d/7f/casa-zoil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93" y="3710655"/>
            <a:ext cx="3600400" cy="239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1756" y="3710655"/>
            <a:ext cx="3650754" cy="234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4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539552" y="1940027"/>
            <a:ext cx="8064896" cy="167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s-ES" b="1" dirty="0" smtClean="0">
                <a:solidFill>
                  <a:srgbClr val="FF0000"/>
                </a:solidFill>
              </a:rPr>
              <a:t>Almuerzo de Despedida</a:t>
            </a:r>
          </a:p>
          <a:p>
            <a:pPr lvl="0">
              <a:spcBef>
                <a:spcPct val="20000"/>
              </a:spcBef>
            </a:pPr>
            <a:r>
              <a:rPr lang="es-ES" sz="1600" dirty="0" smtClean="0">
                <a:solidFill>
                  <a:prstClr val="black"/>
                </a:solidFill>
              </a:rPr>
              <a:t>Después de esta visita, en el </a:t>
            </a:r>
            <a:r>
              <a:rPr lang="es-ES" sz="1600" b="1" dirty="0" smtClean="0">
                <a:solidFill>
                  <a:prstClr val="black"/>
                </a:solidFill>
              </a:rPr>
              <a:t>“Restaurante Parador Casa Zoilo” que esperamos deje</a:t>
            </a:r>
            <a:r>
              <a:rPr lang="es-ES" sz="1600" dirty="0" smtClean="0">
                <a:solidFill>
                  <a:prstClr val="black"/>
                </a:solidFill>
              </a:rPr>
              <a:t> un buen recuerdo a todos los participantes, el autocar nos conducirá tomar el vuelo de retorno </a:t>
            </a:r>
            <a:r>
              <a:rPr lang="es-ES" sz="1600" dirty="0">
                <a:solidFill>
                  <a:prstClr val="black"/>
                </a:solidFill>
              </a:rPr>
              <a:t>a </a:t>
            </a:r>
            <a:r>
              <a:rPr lang="es-ES" sz="1600" dirty="0" smtClean="0">
                <a:solidFill>
                  <a:prstClr val="black"/>
                </a:solidFill>
              </a:rPr>
              <a:t>Mallorca, </a:t>
            </a:r>
            <a:r>
              <a:rPr lang="es-ES" sz="1600" dirty="0">
                <a:solidFill>
                  <a:prstClr val="black"/>
                </a:solidFill>
              </a:rPr>
              <a:t>donde esta previsto </a:t>
            </a:r>
            <a:r>
              <a:rPr lang="es-ES" sz="1600" dirty="0" smtClean="0">
                <a:solidFill>
                  <a:prstClr val="black"/>
                </a:solidFill>
              </a:rPr>
              <a:t>que </a:t>
            </a:r>
            <a:r>
              <a:rPr lang="es-ES" sz="1600" dirty="0">
                <a:solidFill>
                  <a:prstClr val="black"/>
                </a:solidFill>
              </a:rPr>
              <a:t>salga a </a:t>
            </a:r>
            <a:r>
              <a:rPr lang="es-ES" sz="1600" dirty="0" smtClean="0">
                <a:solidFill>
                  <a:prstClr val="black"/>
                </a:solidFill>
              </a:rPr>
              <a:t>las </a:t>
            </a:r>
            <a:r>
              <a:rPr lang="es-ES" sz="1600" dirty="0">
                <a:solidFill>
                  <a:prstClr val="black"/>
                </a:solidFill>
              </a:rPr>
              <a:t>18,20 h. con llegada a Palma a las 19,55 h </a:t>
            </a:r>
          </a:p>
          <a:p>
            <a:pPr lvl="0">
              <a:spcBef>
                <a:spcPct val="20000"/>
              </a:spcBef>
            </a:pPr>
            <a:endParaRPr lang="es-ES" sz="28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235" y="0"/>
            <a:ext cx="4473498" cy="129614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3645024"/>
            <a:ext cx="6585229" cy="793329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115616" y="4438353"/>
            <a:ext cx="6624736" cy="2578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es-ES" b="1" dirty="0" smtClean="0">
                <a:solidFill>
                  <a:prstClr val="black"/>
                </a:solidFill>
                <a:ea typeface="Calibri"/>
                <a:cs typeface="Times New Roman"/>
              </a:rPr>
              <a:t>A esta cantidad se le añadirá el importe del pasaje del </a:t>
            </a:r>
            <a:r>
              <a:rPr lang="es-ES" b="1" dirty="0" smtClean="0">
                <a:solidFill>
                  <a:srgbClr val="FF0000"/>
                </a:solidFill>
                <a:ea typeface="Calibri"/>
                <a:cs typeface="Times New Roman"/>
              </a:rPr>
              <a:t>avión ida y vuelta (125 Euros)</a:t>
            </a:r>
            <a:r>
              <a:rPr lang="es-ES" b="1" dirty="0" smtClean="0">
                <a:solidFill>
                  <a:prstClr val="black"/>
                </a:solidFill>
                <a:ea typeface="Calibri"/>
                <a:cs typeface="Times New Roman"/>
              </a:rPr>
              <a:t> y la </a:t>
            </a:r>
            <a:r>
              <a:rPr lang="es-ES" b="1" dirty="0" smtClean="0">
                <a:solidFill>
                  <a:srgbClr val="FF0000"/>
                </a:solidFill>
                <a:ea typeface="Calibri"/>
                <a:cs typeface="Times New Roman"/>
              </a:rPr>
              <a:t>estancia de cuatro noches de hotel + desayuno en Oviedo (450 Euros), </a:t>
            </a:r>
            <a:r>
              <a:rPr lang="es-ES" b="1" dirty="0" smtClean="0">
                <a:solidFill>
                  <a:prstClr val="black"/>
                </a:solidFill>
                <a:ea typeface="Calibri"/>
                <a:cs typeface="Times New Roman"/>
              </a:rPr>
              <a:t>por lo que el precio total del viaje asciende aproximadamente a</a:t>
            </a:r>
          </a:p>
          <a:p>
            <a:pPr lvl="0" algn="ctr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es-ES" sz="2800" b="1" dirty="0" smtClean="0">
                <a:solidFill>
                  <a:prstClr val="black"/>
                </a:solidFill>
                <a:ea typeface="Calibri"/>
                <a:cs typeface="Times New Roman"/>
              </a:rPr>
              <a:t>875 Euros/persona</a:t>
            </a:r>
            <a:endParaRPr lang="es-ES" sz="28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endParaRPr lang="es-ES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5271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627784" y="1562351"/>
            <a:ext cx="6521431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GASTRONOMÍA</a:t>
            </a:r>
            <a:endParaRPr lang="es-ES" b="1" dirty="0">
              <a:solidFill>
                <a:srgbClr val="FF0000"/>
              </a:solidFill>
            </a:endParaRPr>
          </a:p>
          <a:p>
            <a:r>
              <a:rPr lang="es-ES" b="1" dirty="0"/>
              <a:t>Oviedo </a:t>
            </a:r>
            <a:r>
              <a:rPr lang="es-ES" b="1" dirty="0" smtClean="0"/>
              <a:t>ha sido </a:t>
            </a:r>
            <a:r>
              <a:rPr lang="es-ES" b="1" dirty="0"/>
              <a:t>elegida Capital Española de la Gastronomía 2024</a:t>
            </a:r>
          </a:p>
          <a:p>
            <a:r>
              <a:rPr lang="es-ES" b="1" dirty="0"/>
              <a:t>La capital del Principado de Asturias se impone a Alicante, Antequera y </a:t>
            </a:r>
            <a:r>
              <a:rPr lang="es-ES" b="1" dirty="0" smtClean="0"/>
              <a:t>Castellón</a:t>
            </a:r>
          </a:p>
          <a:p>
            <a:endParaRPr lang="es-ES" b="1" dirty="0" smtClean="0"/>
          </a:p>
          <a:p>
            <a:r>
              <a:rPr lang="es-ES" b="1" dirty="0"/>
              <a:t>Rica y variada, la gastronomía de Oviedo destaca en </a:t>
            </a:r>
            <a:r>
              <a:rPr lang="es-ES" b="1" dirty="0" smtClean="0"/>
              <a:t>por </a:t>
            </a:r>
            <a:r>
              <a:rPr lang="es-ES" b="1" dirty="0"/>
              <a:t>sus </a:t>
            </a:r>
            <a:r>
              <a:rPr lang="es-ES" b="1" dirty="0" smtClean="0"/>
              <a:t>singularidades. Los visitantes </a:t>
            </a:r>
            <a:r>
              <a:rPr lang="es-ES" b="1" dirty="0"/>
              <a:t>la aprecian como atractivo principal. Se sustenta en la calidad y diversidad de productos locales, y en la excelencia de los establecimientos y su personal. Esta combinación es la clave de su éxito.</a:t>
            </a:r>
          </a:p>
          <a:p>
            <a:endParaRPr lang="es-ES" b="1" dirty="0"/>
          </a:p>
          <a:p>
            <a:r>
              <a:rPr lang="es-ES" b="1" dirty="0"/>
              <a:t>Oviedo es historia viva, con un rico patrimonio cultural palpable en cada rincón. Tradición y modernidad se fusionan en su ópera, teatro, música, cine y moda, posicionándola como destino ideal y Capital Española de la Gastronomía en 2024</a:t>
            </a:r>
            <a:r>
              <a:rPr lang="es-ES" b="1" dirty="0" smtClean="0"/>
              <a:t>.</a:t>
            </a:r>
            <a:endParaRPr lang="es-ES" b="1" dirty="0"/>
          </a:p>
          <a:p>
            <a:r>
              <a:rPr lang="es-ES" sz="2000" b="1" dirty="0">
                <a:solidFill>
                  <a:srgbClr val="FF0000"/>
                </a:solidFill>
              </a:rPr>
              <a:t>Oviedo es </a:t>
            </a:r>
            <a:r>
              <a:rPr lang="es-ES" sz="2000" b="1" dirty="0" smtClean="0">
                <a:solidFill>
                  <a:srgbClr val="FF0000"/>
                </a:solidFill>
              </a:rPr>
              <a:t>sabor!</a:t>
            </a:r>
            <a:endParaRPr lang="es-ES" sz="2000" b="1" dirty="0">
              <a:solidFill>
                <a:srgbClr val="FF000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760"/>
            <a:ext cx="2690428" cy="504455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4574" y="197531"/>
            <a:ext cx="4474852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6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23528" y="1844824"/>
            <a:ext cx="8928992" cy="4608512"/>
          </a:xfrm>
        </p:spPr>
        <p:txBody>
          <a:bodyPr>
            <a:normAutofit fontScale="77500" lnSpcReduction="20000"/>
          </a:bodyPr>
          <a:lstStyle/>
          <a:p>
            <a:r>
              <a:rPr lang="es-ES" sz="2300" b="1" dirty="0" smtClean="0">
                <a:solidFill>
                  <a:srgbClr val="FF0000"/>
                </a:solidFill>
              </a:rPr>
              <a:t>Desplazamiento:</a:t>
            </a:r>
          </a:p>
          <a:p>
            <a:r>
              <a:rPr lang="es-ES" sz="2300" b="1" dirty="0" smtClean="0"/>
              <a:t>La mejor opción después de consultar los vuelos disponibles, es la  Compañía </a:t>
            </a:r>
            <a:r>
              <a:rPr lang="es-ES" sz="2300" b="1" dirty="0" err="1" smtClean="0"/>
              <a:t>Vueling</a:t>
            </a:r>
            <a:r>
              <a:rPr lang="es-ES" sz="2300" b="1" dirty="0" smtClean="0"/>
              <a:t>. </a:t>
            </a:r>
          </a:p>
          <a:p>
            <a:r>
              <a:rPr lang="es-ES" sz="2300" b="1" dirty="0" smtClean="0"/>
              <a:t>Los vuelos, tanto de ida como de vuelta, pueden resumirse de la siguiente manera:</a:t>
            </a:r>
          </a:p>
          <a:p>
            <a:endParaRPr lang="es-ES" sz="2300" b="1" dirty="0" smtClean="0"/>
          </a:p>
          <a:p>
            <a:r>
              <a:rPr lang="es-ES" sz="2300" b="1" dirty="0" smtClean="0">
                <a:solidFill>
                  <a:srgbClr val="FF0000"/>
                </a:solidFill>
              </a:rPr>
              <a:t>IDA</a:t>
            </a:r>
            <a:r>
              <a:rPr lang="es-ES" sz="2300" b="1" dirty="0" smtClean="0"/>
              <a:t>. Día 16 de Mayo, jueves: VY3864</a:t>
            </a:r>
          </a:p>
          <a:p>
            <a:r>
              <a:rPr lang="es-ES" sz="2300" b="1" dirty="0" smtClean="0"/>
              <a:t>Salida PMI: 16.00 h.  -  Llegada a OVD: 17.50 h. sin escalas</a:t>
            </a:r>
          </a:p>
          <a:p>
            <a:r>
              <a:rPr lang="es-ES" sz="2300" b="1" dirty="0" smtClean="0"/>
              <a:t>OPCIONAL</a:t>
            </a:r>
          </a:p>
          <a:p>
            <a:r>
              <a:rPr lang="es-ES" sz="2300" b="1" dirty="0" smtClean="0">
                <a:solidFill>
                  <a:srgbClr val="FF0000"/>
                </a:solidFill>
              </a:rPr>
              <a:t>IDA</a:t>
            </a:r>
            <a:r>
              <a:rPr lang="es-ES" sz="2300" b="1" dirty="0" smtClean="0"/>
              <a:t>. Día 17 de Mayo, viernes: VY3864. </a:t>
            </a:r>
          </a:p>
          <a:p>
            <a:r>
              <a:rPr lang="es-ES" sz="2300" b="1" dirty="0" smtClean="0"/>
              <a:t>Salida: PMI: 20.00 h  -  Legada a OVD: 21,50 H. sin escalas</a:t>
            </a:r>
          </a:p>
          <a:p>
            <a:endParaRPr lang="es-ES" sz="2300" b="1" dirty="0" smtClean="0"/>
          </a:p>
          <a:p>
            <a:r>
              <a:rPr lang="es-ES" sz="2300" b="1" dirty="0" smtClean="0">
                <a:solidFill>
                  <a:srgbClr val="FF0000"/>
                </a:solidFill>
              </a:rPr>
              <a:t>VUELTA</a:t>
            </a:r>
            <a:r>
              <a:rPr lang="es-ES" sz="2300" b="1" dirty="0" smtClean="0"/>
              <a:t>. Día 20 de Mayo, lunes: VY3865</a:t>
            </a:r>
          </a:p>
          <a:p>
            <a:r>
              <a:rPr lang="es-ES" sz="2300" b="1" dirty="0" smtClean="0"/>
              <a:t>Salida OVD: 18,20 h   - Llegada PMI: 19,55 h. sin escalas</a:t>
            </a:r>
          </a:p>
          <a:p>
            <a:endParaRPr lang="es-ES" sz="2300" b="1" dirty="0"/>
          </a:p>
          <a:p>
            <a:r>
              <a:rPr lang="es-ES" sz="2300" b="1" dirty="0" smtClean="0"/>
              <a:t>En el aeropuerto de Asturias nos esperará un autocar para trasladarnos al hotel en Oviedo. </a:t>
            </a:r>
          </a:p>
          <a:p>
            <a:r>
              <a:rPr lang="es-ES" sz="2300" b="1" dirty="0" smtClean="0"/>
              <a:t>Este mismo autocar estará a nuestra disposición durante los días que estemos en Asturias para realizar las excursiones y desplazamientos contratados. </a:t>
            </a:r>
          </a:p>
          <a:p>
            <a:endParaRPr lang="es-ES" sz="1800" dirty="0" smtClean="0"/>
          </a:p>
          <a:p>
            <a:endParaRPr lang="es-ES" sz="18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199906"/>
            <a:ext cx="4474852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88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ENCUENTRO </a:t>
            </a:r>
            <a:r>
              <a:rPr lang="es-ES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ULT-2019</a:t>
            </a:r>
            <a:br>
              <a:rPr lang="es-ES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</a:br>
            <a:r>
              <a:rPr lang="es-ES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ASTURIAS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9414" y="3265157"/>
            <a:ext cx="8257386" cy="4182185"/>
          </a:xfrm>
        </p:spPr>
        <p:txBody>
          <a:bodyPr/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s-ES" sz="1400" b="1" dirty="0" smtClean="0">
                <a:solidFill>
                  <a:prstClr val="black"/>
                </a:solidFill>
                <a:ea typeface="Calibri"/>
                <a:cs typeface="Times New Roman"/>
              </a:rPr>
              <a:t>Precio noche, habitación, </a:t>
            </a:r>
            <a:r>
              <a:rPr lang="es-ES" sz="1400" b="1" dirty="0">
                <a:solidFill>
                  <a:prstClr val="black"/>
                </a:solidFill>
                <a:ea typeface="Calibri"/>
                <a:cs typeface="Times New Roman"/>
              </a:rPr>
              <a:t>alojamiento y desayuno</a:t>
            </a:r>
            <a:r>
              <a:rPr lang="es-ES" sz="1400" b="1" dirty="0" smtClean="0">
                <a:solidFill>
                  <a:prstClr val="black"/>
                </a:solidFill>
                <a:ea typeface="Calibri"/>
                <a:cs typeface="Times New Roman"/>
              </a:rPr>
              <a:t>: Habitación doble: 98 Euros. Habitación doble uso individual: 89 Euros. (En ambos casos IVA incluido). Reservas </a:t>
            </a:r>
            <a:r>
              <a:rPr lang="es-ES" sz="1400" b="1" dirty="0">
                <a:solidFill>
                  <a:prstClr val="black"/>
                </a:solidFill>
                <a:ea typeface="Calibri"/>
                <a:cs typeface="Times New Roman"/>
              </a:rPr>
              <a:t>por Internet, aplicando el código de descuento </a:t>
            </a:r>
            <a:r>
              <a:rPr lang="es-ES" sz="1400" b="1" dirty="0" smtClean="0">
                <a:solidFill>
                  <a:prstClr val="black"/>
                </a:solidFill>
                <a:ea typeface="Calibri"/>
                <a:cs typeface="Times New Roman"/>
              </a:rPr>
              <a:t>Rotarios Mallorca” </a:t>
            </a:r>
            <a:r>
              <a:rPr lang="es-ES" sz="1400" b="1" dirty="0">
                <a:solidFill>
                  <a:prstClr val="black"/>
                </a:solidFill>
                <a:ea typeface="Calibri"/>
                <a:cs typeface="Times New Roman"/>
              </a:rPr>
              <a:t>o bien directamente por teléfono al Tel. </a:t>
            </a:r>
            <a:r>
              <a:rPr lang="es-ES" sz="1400" b="1" dirty="0" smtClean="0">
                <a:solidFill>
                  <a:prstClr val="black"/>
                </a:solidFill>
                <a:ea typeface="Calibri"/>
                <a:cs typeface="Times New Roman"/>
              </a:rPr>
              <a:t>985 217 792, facilitando asimismo el mismo código</a:t>
            </a:r>
            <a:endParaRPr lang="es-ES" dirty="0"/>
          </a:p>
        </p:txBody>
      </p:sp>
      <p:pic>
        <p:nvPicPr>
          <p:cNvPr id="1026" name="Picture 2" descr="Resultado de imagen de hotel nh principado oviedo book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36" y="4509120"/>
            <a:ext cx="3224678" cy="211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de hotel nh principado oviedo book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444" y="4506554"/>
            <a:ext cx="3091963" cy="214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693912" y="1556792"/>
            <a:ext cx="799288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b="1" dirty="0" smtClean="0">
                <a:solidFill>
                  <a:srgbClr val="FF0000"/>
                </a:solidFill>
              </a:rPr>
              <a:t>Hotel en Oviedo</a:t>
            </a:r>
          </a:p>
          <a:p>
            <a:pPr lvl="0" algn="just"/>
            <a:r>
              <a:rPr lang="es-ES" sz="1600" dirty="0" smtClean="0"/>
              <a:t>Hemos seleccionado </a:t>
            </a:r>
            <a:r>
              <a:rPr lang="es-ES" sz="1600" b="1" dirty="0" smtClean="0"/>
              <a:t>el Hotel NH Principado (****), </a:t>
            </a:r>
            <a:r>
              <a:rPr lang="es-ES" sz="1600" dirty="0" smtClean="0"/>
              <a:t>en base a su situación en el mismo centro urbano de Oviedo, proximidad a los lugares mas interesantes para visitar, la posibilidad de pasear por las zonas mas concurridas de la ciudad, y la comodidad de poder acceder al Hotel en cualquier momento </a:t>
            </a:r>
            <a:r>
              <a:rPr lang="es-ES" sz="1600" b="1" u="sng" dirty="0">
                <a:solidFill>
                  <a:prstClr val="black"/>
                </a:solidFill>
                <a:ea typeface="Calibri"/>
                <a:cs typeface="Times New Roman"/>
              </a:rPr>
              <a:t>Hotel NH Principado (****), Calle San Francisco, 6. 33003 OVIEDO. Tel. 985 217 </a:t>
            </a:r>
            <a:r>
              <a:rPr lang="es-ES" sz="1600" b="1" u="sng" dirty="0" smtClean="0">
                <a:solidFill>
                  <a:prstClr val="black"/>
                </a:solidFill>
                <a:ea typeface="Calibri"/>
                <a:cs typeface="Times New Roman"/>
              </a:rPr>
              <a:t>792.</a:t>
            </a:r>
            <a:r>
              <a:rPr lang="es-ES" dirty="0"/>
              <a:t>	</a:t>
            </a:r>
            <a:r>
              <a:rPr lang="es-ES" dirty="0" smtClean="0"/>
              <a:t>	</a:t>
            </a:r>
            <a:r>
              <a:rPr lang="es-ES" sz="1400" dirty="0" smtClean="0">
                <a:solidFill>
                  <a:srgbClr val="006621"/>
                </a:solidFill>
                <a:latin typeface="arial"/>
                <a:hlinkClick r:id="rId4"/>
              </a:rPr>
              <a:t>https</a:t>
            </a:r>
            <a:r>
              <a:rPr lang="es-ES" sz="1400" dirty="0">
                <a:solidFill>
                  <a:srgbClr val="006621"/>
                </a:solidFill>
                <a:latin typeface="arial"/>
                <a:hlinkClick r:id="rId4"/>
              </a:rPr>
              <a:t>://</a:t>
            </a:r>
            <a:r>
              <a:rPr lang="es-ES" sz="1400" dirty="0" smtClean="0">
                <a:solidFill>
                  <a:srgbClr val="006621"/>
                </a:solidFill>
                <a:latin typeface="arial"/>
                <a:hlinkClick r:id="rId4"/>
              </a:rPr>
              <a:t>www.nh-hoteles.es/hotel/nh-oviedo-principado</a:t>
            </a:r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7744" y="260648"/>
            <a:ext cx="4473498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06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9512" y="4529169"/>
            <a:ext cx="8856984" cy="2463190"/>
          </a:xfrm>
        </p:spPr>
        <p:txBody>
          <a:bodyPr>
            <a:normAutofit fontScale="92500" lnSpcReduction="10000"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AC Hotel Oviedo </a:t>
            </a:r>
            <a:r>
              <a:rPr lang="en-US" sz="1800" b="1" dirty="0" err="1">
                <a:solidFill>
                  <a:srgbClr val="FF0000"/>
                </a:solidFill>
              </a:rPr>
              <a:t>Fórum</a:t>
            </a:r>
            <a:r>
              <a:rPr lang="en-US" sz="1800" b="1" dirty="0">
                <a:solidFill>
                  <a:srgbClr val="FF0000"/>
                </a:solidFill>
              </a:rPr>
              <a:t> by </a:t>
            </a:r>
            <a:r>
              <a:rPr lang="en-US" sz="1800" b="1" dirty="0" smtClean="0">
                <a:solidFill>
                  <a:srgbClr val="FF0000"/>
                </a:solidFill>
              </a:rPr>
              <a:t>Marriott</a:t>
            </a:r>
          </a:p>
          <a:p>
            <a:r>
              <a:rPr lang="es-ES" sz="1800" b="1" dirty="0" smtClean="0"/>
              <a:t>Este </a:t>
            </a:r>
            <a:r>
              <a:rPr lang="es-ES" sz="1800" b="1" dirty="0"/>
              <a:t>hotel moderno está situado en el centro de Oviedo, junto a la estación de tren. Además, este establecimiento se halla a 10 minutos a pie de la catedral y a 15 minutos a pie del centro de exposiciones Príncipe Felipe.</a:t>
            </a:r>
          </a:p>
          <a:p>
            <a:endParaRPr lang="es-ES" sz="1800" b="1" dirty="0"/>
          </a:p>
          <a:p>
            <a:r>
              <a:rPr lang="es-ES" sz="1800" b="1" dirty="0"/>
              <a:t>Las habitaciones del AC Hotel Oviedo </a:t>
            </a:r>
            <a:r>
              <a:rPr lang="es-ES" sz="1800" b="1" dirty="0" err="1"/>
              <a:t>Forum</a:t>
            </a:r>
            <a:r>
              <a:rPr lang="es-ES" sz="1800" b="1" dirty="0"/>
              <a:t> tienen aire acondicionado, suelo de </a:t>
            </a:r>
            <a:r>
              <a:rPr lang="es-ES" sz="1800" b="1" dirty="0" err="1"/>
              <a:t>parquet</a:t>
            </a:r>
            <a:r>
              <a:rPr lang="es-ES" sz="1800" b="1" dirty="0"/>
              <a:t> y una decoración moderna y elegante. También disponen de TV vía satélite, </a:t>
            </a:r>
            <a:r>
              <a:rPr lang="es-ES" sz="1800" b="1" dirty="0" err="1"/>
              <a:t>minibar</a:t>
            </a:r>
            <a:r>
              <a:rPr lang="es-ES" sz="1800" b="1" dirty="0"/>
              <a:t> y baño privado con secador de pelo. El establecimiento proporciona </a:t>
            </a:r>
            <a:r>
              <a:rPr lang="es-ES" sz="1800" b="1" dirty="0" err="1"/>
              <a:t>WiFi</a:t>
            </a:r>
            <a:r>
              <a:rPr lang="es-ES" sz="1800" b="1" dirty="0"/>
              <a:t> gratuita en todas las instalaciones.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260648"/>
            <a:ext cx="4473498" cy="129614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257" y="1627376"/>
            <a:ext cx="4248472" cy="283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8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391980" y="1124744"/>
            <a:ext cx="4644515" cy="5616624"/>
          </a:xfrm>
        </p:spPr>
        <p:txBody>
          <a:bodyPr>
            <a:norm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s-ES" sz="1600" b="1" u="sng" dirty="0" err="1" smtClean="0">
                <a:solidFill>
                  <a:srgbClr val="FF0000"/>
                </a:solidFill>
                <a:ea typeface="Calibri"/>
                <a:cs typeface="Times New Roman"/>
              </a:rPr>
              <a:t>Dia</a:t>
            </a:r>
            <a:r>
              <a:rPr lang="es-ES" sz="1600" b="1" u="sng" dirty="0" smtClean="0">
                <a:solidFill>
                  <a:srgbClr val="FF0000"/>
                </a:solidFill>
                <a:ea typeface="Calibri"/>
                <a:cs typeface="Times New Roman"/>
              </a:rPr>
              <a:t> 17 </a:t>
            </a:r>
            <a:r>
              <a:rPr lang="es-ES" sz="1600" b="1" u="sng" dirty="0">
                <a:solidFill>
                  <a:srgbClr val="FF0000"/>
                </a:solidFill>
                <a:ea typeface="Calibri"/>
                <a:cs typeface="Times New Roman"/>
              </a:rPr>
              <a:t>de Mayo, </a:t>
            </a:r>
            <a:r>
              <a:rPr lang="es-ES" sz="1600" b="1" u="sng" dirty="0" smtClean="0">
                <a:solidFill>
                  <a:srgbClr val="FF0000"/>
                </a:solidFill>
                <a:ea typeface="Calibri"/>
                <a:cs typeface="Times New Roman"/>
              </a:rPr>
              <a:t>viernes</a:t>
            </a:r>
            <a:endParaRPr lang="es-ES" sz="16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s-ES" sz="1600" b="1" u="sng" dirty="0">
                <a:solidFill>
                  <a:prstClr val="black"/>
                </a:solidFill>
                <a:ea typeface="Calibri"/>
                <a:cs typeface="Times New Roman"/>
              </a:rPr>
              <a:t>Llegada al Hotel. </a:t>
            </a:r>
            <a:endParaRPr lang="es-ES" sz="16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s-ES" sz="1600" b="1" dirty="0" smtClean="0">
                <a:solidFill>
                  <a:prstClr val="black"/>
                </a:solidFill>
                <a:ea typeface="Calibri"/>
                <a:cs typeface="Times New Roman"/>
              </a:rPr>
              <a:t>Llegada y acomodación en el Hotel. </a:t>
            </a:r>
          </a:p>
          <a:p>
            <a:pPr lvl="0" algn="just">
              <a:spcAft>
                <a:spcPts val="1000"/>
              </a:spcAft>
            </a:pPr>
            <a:r>
              <a:rPr lang="es-ES" sz="1600" b="1" dirty="0" smtClean="0">
                <a:solidFill>
                  <a:prstClr val="black"/>
                </a:solidFill>
                <a:ea typeface="Calibri"/>
                <a:cs typeface="Times New Roman"/>
              </a:rPr>
              <a:t>Aproximadamente entre las 19.30 y las 20,30 horas daremos un breve paseo a pie por el centro de la ciudad y su casco antiguo para familiarizarnos, y veremos el Ayuntamiento, El Mercado de El </a:t>
            </a:r>
            <a:r>
              <a:rPr lang="es-ES" sz="1600" b="1" dirty="0" err="1" smtClean="0">
                <a:solidFill>
                  <a:prstClr val="black"/>
                </a:solidFill>
                <a:ea typeface="Calibri"/>
                <a:cs typeface="Times New Roman"/>
              </a:rPr>
              <a:t>Fontán</a:t>
            </a:r>
            <a:r>
              <a:rPr lang="es-ES" sz="1600" b="1" dirty="0" smtClean="0">
                <a:solidFill>
                  <a:prstClr val="black"/>
                </a:solidFill>
                <a:ea typeface="Calibri"/>
                <a:cs typeface="Times New Roman"/>
              </a:rPr>
              <a:t>, la Plaza de la Escandalera, la plaza de la Catedral, el Bulevar de la Sidra para acabar nuestro recorrido cenando en un restaurante. 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s-ES" sz="1600" b="1" dirty="0" smtClean="0">
                <a:solidFill>
                  <a:prstClr val="black"/>
                </a:solidFill>
                <a:ea typeface="Calibri"/>
                <a:cs typeface="Times New Roman"/>
              </a:rPr>
              <a:t>. </a:t>
            </a:r>
          </a:p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endParaRPr lang="es-ES" sz="25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3635896" y="999892"/>
            <a:ext cx="199734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  <a:cs typeface="Times New Roman"/>
              </a:rPr>
              <a:t>PROGRAMA</a:t>
            </a:r>
            <a:endParaRPr lang="es-E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0" name="Picture 2" descr="Resultado de imagen de catedral de ovie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1556792"/>
            <a:ext cx="4248472" cy="281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260648"/>
            <a:ext cx="4473498" cy="129614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43508" y="4512630"/>
            <a:ext cx="8751033" cy="2318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1000"/>
              </a:spcAft>
            </a:pPr>
            <a:r>
              <a:rPr lang="es-ES" sz="1600" b="1" dirty="0">
                <a:solidFill>
                  <a:prstClr val="black"/>
                </a:solidFill>
                <a:ea typeface="Calibri"/>
                <a:cs typeface="Times New Roman"/>
              </a:rPr>
              <a:t>Oviedo es una ciudad en la que las personas que se ocupan </a:t>
            </a:r>
            <a:r>
              <a:rPr lang="es-ES" sz="1600" b="1" dirty="0" smtClean="0">
                <a:solidFill>
                  <a:prstClr val="black"/>
                </a:solidFill>
                <a:ea typeface="Calibri"/>
                <a:cs typeface="Times New Roman"/>
              </a:rPr>
              <a:t>de </a:t>
            </a:r>
            <a:r>
              <a:rPr lang="es-ES" sz="1600" b="1" dirty="0">
                <a:solidFill>
                  <a:prstClr val="black"/>
                </a:solidFill>
                <a:ea typeface="Calibri"/>
                <a:cs typeface="Times New Roman"/>
              </a:rPr>
              <a:t>su gestión, siempre han considerado el mantenerla </a:t>
            </a:r>
            <a:r>
              <a:rPr lang="es-ES" sz="1600" b="1" dirty="0" smtClean="0">
                <a:solidFill>
                  <a:prstClr val="black"/>
                </a:solidFill>
                <a:ea typeface="Calibri"/>
                <a:cs typeface="Times New Roman"/>
              </a:rPr>
              <a:t>limpia, </a:t>
            </a:r>
            <a:r>
              <a:rPr lang="es-ES" sz="1600" b="1" dirty="0">
                <a:solidFill>
                  <a:prstClr val="black"/>
                </a:solidFill>
                <a:ea typeface="Calibri"/>
                <a:cs typeface="Times New Roman"/>
              </a:rPr>
              <a:t>siendo declarada junto con San </a:t>
            </a:r>
            <a:r>
              <a:rPr lang="es-ES" sz="1600" b="1" dirty="0" smtClean="0">
                <a:solidFill>
                  <a:prstClr val="black"/>
                </a:solidFill>
                <a:ea typeface="Calibri"/>
                <a:cs typeface="Times New Roman"/>
              </a:rPr>
              <a:t>Sebastián </a:t>
            </a:r>
            <a:r>
              <a:rPr lang="es-ES" sz="1600" b="1" dirty="0">
                <a:solidFill>
                  <a:prstClr val="black"/>
                </a:solidFill>
                <a:ea typeface="Calibri"/>
                <a:cs typeface="Times New Roman"/>
              </a:rPr>
              <a:t>las ciudades mas limpias de España, obteniendo en varias ocasiones las escobas de plata, oro y platino. </a:t>
            </a:r>
          </a:p>
          <a:p>
            <a:pPr lvl="0" algn="just">
              <a:spcAft>
                <a:spcPts val="1000"/>
              </a:spcAft>
            </a:pPr>
            <a:r>
              <a:rPr lang="es-ES" sz="1600" b="1" dirty="0" smtClean="0">
                <a:solidFill>
                  <a:prstClr val="black"/>
                </a:solidFill>
                <a:ea typeface="Calibri"/>
                <a:cs typeface="Times New Roman"/>
              </a:rPr>
              <a:t>Estos </a:t>
            </a:r>
            <a:r>
              <a:rPr lang="es-ES" sz="1600" b="1" dirty="0">
                <a:solidFill>
                  <a:prstClr val="black"/>
                </a:solidFill>
                <a:ea typeface="Calibri"/>
                <a:cs typeface="Times New Roman"/>
              </a:rPr>
              <a:t>galardones se ven </a:t>
            </a:r>
            <a:r>
              <a:rPr lang="es-ES" sz="1600" b="1" dirty="0" smtClean="0">
                <a:solidFill>
                  <a:prstClr val="black"/>
                </a:solidFill>
                <a:ea typeface="Calibri"/>
                <a:cs typeface="Times New Roman"/>
              </a:rPr>
              <a:t>realzados </a:t>
            </a:r>
            <a:r>
              <a:rPr lang="es-ES" sz="1600" b="1" dirty="0">
                <a:solidFill>
                  <a:prstClr val="black"/>
                </a:solidFill>
                <a:ea typeface="Calibri"/>
                <a:cs typeface="Times New Roman"/>
              </a:rPr>
              <a:t>por la gran cantidad de conjuntos escultóricos </a:t>
            </a:r>
            <a:r>
              <a:rPr lang="es-ES" sz="1600" b="1" dirty="0" smtClean="0">
                <a:solidFill>
                  <a:prstClr val="black"/>
                </a:solidFill>
                <a:ea typeface="Calibri"/>
                <a:cs typeface="Times New Roman"/>
              </a:rPr>
              <a:t>que adornan </a:t>
            </a:r>
            <a:r>
              <a:rPr lang="es-ES" sz="1600" b="1" dirty="0">
                <a:solidFill>
                  <a:prstClr val="black"/>
                </a:solidFill>
                <a:ea typeface="Calibri"/>
                <a:cs typeface="Times New Roman"/>
              </a:rPr>
              <a:t>sus calles, entre los que destacan obras de Botero, </a:t>
            </a:r>
            <a:r>
              <a:rPr lang="es-ES" sz="1600" b="1" dirty="0" smtClean="0">
                <a:solidFill>
                  <a:prstClr val="black"/>
                </a:solidFill>
                <a:ea typeface="Calibri"/>
                <a:cs typeface="Times New Roman"/>
              </a:rPr>
              <a:t>Eduardo </a:t>
            </a:r>
            <a:r>
              <a:rPr lang="es-ES" sz="1600" b="1" dirty="0" err="1" smtClean="0">
                <a:solidFill>
                  <a:prstClr val="black"/>
                </a:solidFill>
                <a:ea typeface="Calibri"/>
                <a:cs typeface="Times New Roman"/>
              </a:rPr>
              <a:t>Urculo</a:t>
            </a:r>
            <a:r>
              <a:rPr lang="es-ES" sz="1600" b="1" dirty="0">
                <a:solidFill>
                  <a:prstClr val="black"/>
                </a:solidFill>
                <a:ea typeface="Calibri"/>
                <a:cs typeface="Times New Roman"/>
              </a:rPr>
              <a:t>, etc. </a:t>
            </a:r>
            <a:r>
              <a:rPr lang="es-ES" sz="1600" b="1" dirty="0" smtClean="0">
                <a:solidFill>
                  <a:prstClr val="black"/>
                </a:solidFill>
                <a:ea typeface="Calibri"/>
                <a:cs typeface="Times New Roman"/>
              </a:rPr>
              <a:t>Oviedo presume de mostrar su arte en la calle</a:t>
            </a:r>
            <a:endParaRPr lang="es-ES" sz="16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just">
              <a:spcAft>
                <a:spcPts val="1000"/>
              </a:spcAft>
            </a:pPr>
            <a:r>
              <a:rPr lang="es-ES" sz="1600" b="1" dirty="0">
                <a:solidFill>
                  <a:prstClr val="black"/>
                </a:solidFill>
                <a:ea typeface="Calibri"/>
                <a:cs typeface="Times New Roman"/>
              </a:rPr>
              <a:t>Dos de las obras mas </a:t>
            </a:r>
            <a:r>
              <a:rPr lang="es-ES" sz="1600" b="1" dirty="0" smtClean="0">
                <a:solidFill>
                  <a:prstClr val="black"/>
                </a:solidFill>
                <a:ea typeface="Calibri"/>
                <a:cs typeface="Times New Roman"/>
              </a:rPr>
              <a:t>icónicas, </a:t>
            </a:r>
            <a:r>
              <a:rPr lang="es-ES" sz="1600" b="1" dirty="0">
                <a:solidFill>
                  <a:prstClr val="black"/>
                </a:solidFill>
                <a:ea typeface="Calibri"/>
                <a:cs typeface="Times New Roman"/>
              </a:rPr>
              <a:t>son las estatuas de Mafalda y de Woody Allen </a:t>
            </a:r>
            <a:r>
              <a:rPr lang="es-ES" sz="1600" b="1" dirty="0" smtClean="0">
                <a:solidFill>
                  <a:prstClr val="black"/>
                </a:solidFill>
                <a:ea typeface="Calibri"/>
                <a:cs typeface="Times New Roman"/>
              </a:rPr>
              <a:t>situadas </a:t>
            </a:r>
            <a:r>
              <a:rPr lang="es-ES" sz="1600" b="1" dirty="0">
                <a:solidFill>
                  <a:prstClr val="black"/>
                </a:solidFill>
                <a:ea typeface="Calibri"/>
                <a:cs typeface="Times New Roman"/>
              </a:rPr>
              <a:t>en distintos lugares de la ciudad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58213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2002981"/>
            <a:ext cx="8579296" cy="4929411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s-ES" sz="1600" b="1" dirty="0">
                <a:solidFill>
                  <a:srgbClr val="FF0000"/>
                </a:solidFill>
                <a:ea typeface="Calibri"/>
                <a:cs typeface="Times New Roman"/>
              </a:rPr>
              <a:t>A las 21.00 horas </a:t>
            </a:r>
          </a:p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s-ES" sz="1800" b="1" dirty="0">
                <a:solidFill>
                  <a:srgbClr val="FF0000"/>
                </a:solidFill>
                <a:ea typeface="Calibri"/>
                <a:cs typeface="Times New Roman"/>
              </a:rPr>
              <a:t>CENA DE BIENVENIDA</a:t>
            </a:r>
          </a:p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s-ES" sz="1800" b="1" dirty="0">
                <a:solidFill>
                  <a:srgbClr val="FF0000"/>
                </a:solidFill>
                <a:ea typeface="Calibri"/>
                <a:cs typeface="Times New Roman"/>
              </a:rPr>
              <a:t>Espicha Asturiana, acompañada de sidra, vinos y cervezas</a:t>
            </a:r>
          </a:p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s-ES" sz="1800" b="1" dirty="0">
                <a:solidFill>
                  <a:srgbClr val="FF0000"/>
                </a:solidFill>
                <a:ea typeface="Calibri"/>
                <a:cs typeface="Times New Roman"/>
              </a:rPr>
              <a:t>“La Espicha” es una reunión de amigos en la que se comen productos típicos de la región en pequeñas raciones, pero  muy variadas, </a:t>
            </a:r>
            <a:r>
              <a:rPr lang="es-ES" sz="1800" b="1" dirty="0" smtClean="0">
                <a:solidFill>
                  <a:srgbClr val="FF0000"/>
                </a:solidFill>
                <a:ea typeface="Calibri"/>
                <a:cs typeface="Times New Roman"/>
              </a:rPr>
              <a:t>en </a:t>
            </a:r>
            <a:r>
              <a:rPr lang="es-ES" sz="1800" b="1" dirty="0">
                <a:solidFill>
                  <a:srgbClr val="FF0000"/>
                </a:solidFill>
                <a:ea typeface="Calibri"/>
                <a:cs typeface="Times New Roman"/>
              </a:rPr>
              <a:t>las que intervienen los productos del mar, la montaña y la huerta. Mucha camaradería y buen humor</a:t>
            </a:r>
          </a:p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s-ES" sz="1800" b="1" dirty="0" smtClean="0">
                <a:solidFill>
                  <a:prstClr val="black"/>
                </a:solidFill>
                <a:ea typeface="Calibri"/>
                <a:cs typeface="Times New Roman"/>
              </a:rPr>
              <a:t>Sidrería-Restaurante Tierra Astur. Calle Gascona. El Bulevar de la Sidra</a:t>
            </a:r>
            <a:endParaRPr lang="es-ES" sz="18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s-ES" sz="1800" b="1" dirty="0" smtClean="0">
                <a:solidFill>
                  <a:prstClr val="black"/>
                </a:solidFill>
                <a:ea typeface="Calibri"/>
                <a:cs typeface="Times New Roman"/>
              </a:rPr>
              <a:t>Aquí, </a:t>
            </a:r>
            <a:r>
              <a:rPr lang="es-ES" sz="1800" b="1" dirty="0">
                <a:solidFill>
                  <a:prstClr val="black"/>
                </a:solidFill>
                <a:ea typeface="Calibri"/>
                <a:cs typeface="Times New Roman"/>
              </a:rPr>
              <a:t>podremos tomar contacto con la gastronomía asturiana </a:t>
            </a:r>
            <a:r>
              <a:rPr lang="es-ES" sz="1800" b="1" dirty="0">
                <a:solidFill>
                  <a:srgbClr val="222222"/>
                </a:solidFill>
              </a:rPr>
              <a:t> que esta basada en una cocina típica derivada, por una parte, de los productos que ofrece el mar Cantábrico (mariscos y pescados), y por otra, la magnifica carne que viene de los valles de la Cordillera Cantábrica</a:t>
            </a:r>
            <a:r>
              <a:rPr lang="es-ES" sz="1600" b="1" dirty="0">
                <a:solidFill>
                  <a:srgbClr val="222222"/>
                </a:solidFill>
              </a:rPr>
              <a:t>.</a:t>
            </a:r>
            <a:endParaRPr lang="es-ES" sz="16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218" y="121494"/>
            <a:ext cx="4473498" cy="129614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908720"/>
            <a:ext cx="2880320" cy="192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2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ENCUENTRO </a:t>
            </a:r>
            <a:r>
              <a:rPr lang="es-ES" sz="2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ULT-2019</a:t>
            </a:r>
            <a:br>
              <a:rPr lang="es-ES" sz="2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</a:br>
            <a:r>
              <a:rPr lang="es-ES" sz="2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ASTURIAS</a:t>
            </a:r>
            <a:endParaRPr lang="es-ES" sz="2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260648"/>
            <a:ext cx="4473498" cy="129614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899592" y="1844825"/>
            <a:ext cx="453650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u="sng" dirty="0">
                <a:solidFill>
                  <a:srgbClr val="FF0000"/>
                </a:solidFill>
              </a:rPr>
              <a:t>Día 17 de Mayo, viernes</a:t>
            </a:r>
            <a:r>
              <a:rPr lang="es-ES" u="sng" dirty="0" smtClean="0">
                <a:solidFill>
                  <a:srgbClr val="FF0000"/>
                </a:solidFill>
              </a:rPr>
              <a:t>.</a:t>
            </a:r>
          </a:p>
          <a:p>
            <a:endParaRPr lang="es-ES" u="sng" dirty="0">
              <a:solidFill>
                <a:srgbClr val="FF0000"/>
              </a:solidFill>
            </a:endParaRPr>
          </a:p>
          <a:p>
            <a:r>
              <a:rPr lang="es-ES" b="1" u="sng" dirty="0" smtClean="0">
                <a:solidFill>
                  <a:srgbClr val="FF0000"/>
                </a:solidFill>
              </a:rPr>
              <a:t>Covadonga y Costa Oriental</a:t>
            </a:r>
            <a:endParaRPr lang="es-ES" b="1" u="sng" dirty="0">
              <a:solidFill>
                <a:srgbClr val="FF0000"/>
              </a:solidFill>
            </a:endParaRPr>
          </a:p>
          <a:p>
            <a:r>
              <a:rPr lang="es-E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 las 9,30 horas, salida hacia Covadonga</a:t>
            </a:r>
            <a:r>
              <a:rPr lang="es-E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en un trayecto de una hora de </a:t>
            </a:r>
            <a:r>
              <a:rPr lang="es-E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duración.  Vamos </a:t>
            </a:r>
            <a:r>
              <a:rPr lang="es-E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visitar un centro religioso y de peregrinación, cuyo elemento central del Santuario es la Santa Cueva, donde se encuentra la Capilla-Sagrario con la imagen de la Virgen de Covadonga y la tumba de don Pelayo</a:t>
            </a:r>
            <a:r>
              <a:rPr lang="es-E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s-E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Durante el trayecto, podremos admirar la belleza de los valles asturianos de la zona central del Principado, por donde discurre el Camino de </a:t>
            </a:r>
            <a:r>
              <a:rPr lang="es-E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Santiago</a:t>
            </a:r>
          </a:p>
          <a:p>
            <a:r>
              <a:rPr lang="es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370" y="1607815"/>
            <a:ext cx="2962275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Imagen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370" y="4581128"/>
            <a:ext cx="3143704" cy="210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87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4827</TotalTime>
  <Words>1726</Words>
  <Application>Microsoft Office PowerPoint</Application>
  <PresentationFormat>Presentación en pantalla (4:3)</PresentationFormat>
  <Paragraphs>116</Paragraphs>
  <Slides>23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8" baseType="lpstr">
      <vt:lpstr>Arial</vt:lpstr>
      <vt:lpstr>Arial</vt:lpstr>
      <vt:lpstr>Calibri</vt:lpstr>
      <vt:lpstr>Times New Roman</vt:lpstr>
      <vt:lpstr>Tema de Office</vt:lpstr>
      <vt:lpstr>VIAJE-EXCURSION AL PRINCIPADO DE ASTURIAS 2024</vt:lpstr>
      <vt:lpstr>ENCUENTRO ULT-2019 ASTURIAS</vt:lpstr>
      <vt:lpstr>Presentación de PowerPoint</vt:lpstr>
      <vt:lpstr>Presentación de PowerPoint</vt:lpstr>
      <vt:lpstr>ENCUENTRO ULT-2019 ASTURIAS</vt:lpstr>
      <vt:lpstr>Presentación de PowerPoint</vt:lpstr>
      <vt:lpstr>Presentación de PowerPoint</vt:lpstr>
      <vt:lpstr>Presentación de PowerPoint</vt:lpstr>
      <vt:lpstr>ENCUENTRO ULT-2019 ASTURIAS</vt:lpstr>
      <vt:lpstr> ENCUENTRO ULT-2019 ASTURIAS </vt:lpstr>
      <vt:lpstr>Presentación de PowerPoint</vt:lpstr>
      <vt:lpstr> ENCUENTRO ULT-2019 ASTURIAS </vt:lpstr>
      <vt:lpstr> ENCUENTRO ULT-2019 ASTURIAS </vt:lpstr>
      <vt:lpstr> ENCUENTRO ULT-2019 ASTURIAS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ENCUENTRO 2017 ULT</dc:title>
  <dc:creator>user</dc:creator>
  <cp:lastModifiedBy>Usuario</cp:lastModifiedBy>
  <cp:revision>162</cp:revision>
  <dcterms:created xsi:type="dcterms:W3CDTF">2016-12-03T15:51:15Z</dcterms:created>
  <dcterms:modified xsi:type="dcterms:W3CDTF">2024-03-20T17:34:27Z</dcterms:modified>
</cp:coreProperties>
</file>