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5"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198214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2163488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0167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2711913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596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472559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2971417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1385618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1062497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CE55A2FB-0BEA-4D74-9A4F-8207DD672DFE}" type="datetimeFigureOut">
              <a:rPr lang="es-ES" smtClean="0"/>
              <a:t>12/02/2024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2684372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E55A2FB-0BEA-4D74-9A4F-8207DD672DFE}" type="datetimeFigureOut">
              <a:rPr lang="es-ES" smtClean="0"/>
              <a:t>12/02/2024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1868278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55A2FB-0BEA-4D74-9A4F-8207DD672DFE}" type="datetimeFigureOut">
              <a:rPr lang="es-ES" smtClean="0"/>
              <a:t>12/02/2024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50663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55A2FB-0BEA-4D74-9A4F-8207DD672DFE}" type="datetimeFigureOut">
              <a:rPr lang="es-ES" smtClean="0"/>
              <a:t>12/02/2024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4019090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5A2FB-0BEA-4D74-9A4F-8207DD672DFE}" type="datetimeFigureOut">
              <a:rPr lang="es-ES" smtClean="0"/>
              <a:t>12/02/2024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88289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CE55A2FB-0BEA-4D74-9A4F-8207DD672DFE}" type="datetimeFigureOut">
              <a:rPr lang="es-ES" smtClean="0"/>
              <a:t>12/02/2024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BF2A30E-DC59-4A1A-8B21-E5D9AC95210D}" type="slidenum">
              <a:rPr lang="es-ES" smtClean="0"/>
              <a:t>‹Nº›</a:t>
            </a:fld>
            <a:endParaRPr lang="es-ES"/>
          </a:p>
        </p:txBody>
      </p:sp>
    </p:spTree>
    <p:extLst>
      <p:ext uri="{BB962C8B-B14F-4D97-AF65-F5344CB8AC3E}">
        <p14:creationId xmlns:p14="http://schemas.microsoft.com/office/powerpoint/2010/main" val="1379134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BF2A30E-DC59-4A1A-8B21-E5D9AC95210D}" type="slidenum">
              <a:rPr lang="es-ES" smtClean="0"/>
              <a:t>‹Nº›</a:t>
            </a:fld>
            <a:endParaRPr lang="es-ES"/>
          </a:p>
        </p:txBody>
      </p:sp>
      <p:sp>
        <p:nvSpPr>
          <p:cNvPr id="5" name="Date Placeholder 4"/>
          <p:cNvSpPr>
            <a:spLocks noGrp="1"/>
          </p:cNvSpPr>
          <p:nvPr>
            <p:ph type="dt" sz="half" idx="10"/>
          </p:nvPr>
        </p:nvSpPr>
        <p:spPr/>
        <p:txBody>
          <a:bodyPr/>
          <a:lstStyle/>
          <a:p>
            <a:fld id="{CE55A2FB-0BEA-4D74-9A4F-8207DD672DFE}" type="datetimeFigureOut">
              <a:rPr lang="es-ES" smtClean="0"/>
              <a:t>12/02/2024</a:t>
            </a:fld>
            <a:endParaRPr lang="es-ES"/>
          </a:p>
        </p:txBody>
      </p:sp>
    </p:spTree>
    <p:extLst>
      <p:ext uri="{BB962C8B-B14F-4D97-AF65-F5344CB8AC3E}">
        <p14:creationId xmlns:p14="http://schemas.microsoft.com/office/powerpoint/2010/main" val="311712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E55A2FB-0BEA-4D74-9A4F-8207DD672DFE}" type="datetimeFigureOut">
              <a:rPr lang="es-ES" smtClean="0"/>
              <a:t>12/02/2024</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F2A30E-DC59-4A1A-8B21-E5D9AC95210D}" type="slidenum">
              <a:rPr lang="es-ES" smtClean="0"/>
              <a:t>‹Nº›</a:t>
            </a:fld>
            <a:endParaRPr lang="es-ES"/>
          </a:p>
        </p:txBody>
      </p:sp>
    </p:spTree>
    <p:extLst>
      <p:ext uri="{BB962C8B-B14F-4D97-AF65-F5344CB8AC3E}">
        <p14:creationId xmlns:p14="http://schemas.microsoft.com/office/powerpoint/2010/main" val="834569494"/>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67" r:id="rId12"/>
    <p:sldLayoutId id="2147484068" r:id="rId13"/>
    <p:sldLayoutId id="2147484069" r:id="rId14"/>
    <p:sldLayoutId id="2147484070" r:id="rId15"/>
    <p:sldLayoutId id="214748407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mailto:s.verger@uib.e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verger@uib.es" TargetMode="Externa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9680EC-2F39-4332-A316-9C8666CF2C36}"/>
              </a:ext>
            </a:extLst>
          </p:cNvPr>
          <p:cNvSpPr>
            <a:spLocks noGrp="1"/>
          </p:cNvSpPr>
          <p:nvPr>
            <p:ph type="ctrTitle"/>
          </p:nvPr>
        </p:nvSpPr>
        <p:spPr/>
        <p:txBody>
          <a:bodyPr/>
          <a:lstStyle/>
          <a:p>
            <a:endParaRPr lang="es-ES"/>
          </a:p>
        </p:txBody>
      </p:sp>
      <p:sp>
        <p:nvSpPr>
          <p:cNvPr id="3" name="Subtítulo 2">
            <a:extLst>
              <a:ext uri="{FF2B5EF4-FFF2-40B4-BE49-F238E27FC236}">
                <a16:creationId xmlns:a16="http://schemas.microsoft.com/office/drawing/2014/main" id="{56061243-308D-44A2-98A7-CC135FB05CCB}"/>
              </a:ext>
            </a:extLst>
          </p:cNvPr>
          <p:cNvSpPr>
            <a:spLocks noGrp="1"/>
          </p:cNvSpPr>
          <p:nvPr>
            <p:ph type="subTitle" idx="1"/>
          </p:nvPr>
        </p:nvSpPr>
        <p:spPr/>
        <p:txBody>
          <a:bodyPr/>
          <a:lstStyle/>
          <a:p>
            <a:endParaRPr lang="es-ES"/>
          </a:p>
        </p:txBody>
      </p:sp>
    </p:spTree>
    <p:extLst>
      <p:ext uri="{BB962C8B-B14F-4D97-AF65-F5344CB8AC3E}">
        <p14:creationId xmlns:p14="http://schemas.microsoft.com/office/powerpoint/2010/main" val="195256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Imagen 2" descr="logo_2 (1)">
            <a:extLst>
              <a:ext uri="{FF2B5EF4-FFF2-40B4-BE49-F238E27FC236}">
                <a16:creationId xmlns:a16="http://schemas.microsoft.com/office/drawing/2014/main" id="{5EE4ACB4-6438-43BA-8DA0-AC66FCDDA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6543" y="50254"/>
            <a:ext cx="4671391" cy="1763643"/>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n 1" descr="LOGO-COLOR">
            <a:extLst>
              <a:ext uri="{FF2B5EF4-FFF2-40B4-BE49-F238E27FC236}">
                <a16:creationId xmlns:a16="http://schemas.microsoft.com/office/drawing/2014/main" id="{52E2339B-9DA7-4B66-82E7-D6282A4C21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9425" y="1537031"/>
            <a:ext cx="10731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3 Imagen" descr="fhre_logo.png">
            <a:extLst>
              <a:ext uri="{FF2B5EF4-FFF2-40B4-BE49-F238E27FC236}">
                <a16:creationId xmlns:a16="http://schemas.microsoft.com/office/drawing/2014/main" id="{F970EBD6-89A2-4A22-B637-3F249A689D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5411" y="325551"/>
            <a:ext cx="1619250" cy="14922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a:extLst>
              <a:ext uri="{FF2B5EF4-FFF2-40B4-BE49-F238E27FC236}">
                <a16:creationId xmlns:a16="http://schemas.microsoft.com/office/drawing/2014/main" id="{9FDF4783-7C61-4FA8-992B-70CE289DF5C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p>
            <a:endParaRPr lang="es-ES"/>
          </a:p>
        </p:txBody>
      </p:sp>
      <p:sp>
        <p:nvSpPr>
          <p:cNvPr id="5" name="Rectangle 6">
            <a:extLst>
              <a:ext uri="{FF2B5EF4-FFF2-40B4-BE49-F238E27FC236}">
                <a16:creationId xmlns:a16="http://schemas.microsoft.com/office/drawing/2014/main" id="{80A515D4-9E84-4945-A11A-9E1DEA804EE0}"/>
              </a:ext>
            </a:extLst>
          </p:cNvPr>
          <p:cNvSpPr>
            <a:spLocks noChangeArrowheads="1"/>
          </p:cNvSpPr>
          <p:nvPr/>
        </p:nvSpPr>
        <p:spPr bwMode="auto">
          <a:xfrm>
            <a:off x="3602520" y="97104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a-ES" altLang="es-ES" sz="1600" b="1" i="0" u="none" strike="noStrike" cap="none" normalizeH="0" baseline="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	</a:t>
            </a:r>
            <a:endParaRPr kumimoji="0" lang="ca-ES" altLang="es-ES" sz="1800" b="0" i="0" u="none" strike="noStrike" cap="none" normalizeH="0" baseline="0">
              <a:ln>
                <a:noFill/>
              </a:ln>
              <a:solidFill>
                <a:schemeClr val="tx1"/>
              </a:solidFill>
              <a:effectLst/>
              <a:latin typeface="Arial" panose="020B0604020202020204" pitchFamily="34" charset="0"/>
            </a:endParaRPr>
          </a:p>
        </p:txBody>
      </p:sp>
      <p:sp>
        <p:nvSpPr>
          <p:cNvPr id="6" name="Rectangle 7">
            <a:extLst>
              <a:ext uri="{FF2B5EF4-FFF2-40B4-BE49-F238E27FC236}">
                <a16:creationId xmlns:a16="http://schemas.microsoft.com/office/drawing/2014/main" id="{CA8453E5-13DF-4D38-93AB-42CE53B94F65}"/>
              </a:ext>
            </a:extLst>
          </p:cNvPr>
          <p:cNvSpPr>
            <a:spLocks noChangeArrowheads="1"/>
          </p:cNvSpPr>
          <p:nvPr/>
        </p:nvSpPr>
        <p:spPr bwMode="auto">
          <a:xfrm rot="10800000" flipV="1">
            <a:off x="553501" y="2327743"/>
            <a:ext cx="11638499"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sz="1400" b="1" u="sng" dirty="0">
              <a:solidFill>
                <a:schemeClr val="accent1">
                  <a:lumMod val="75000"/>
                </a:schemeClr>
              </a:solidFill>
              <a:latin typeface="Arial" panose="020B0604020202020204" pitchFamily="34" charset="0"/>
              <a:cs typeface="Arial" panose="020B0604020202020204" pitchFamily="34" charset="0"/>
            </a:endParaRPr>
          </a:p>
          <a:p>
            <a:r>
              <a:rPr lang="es-ES" sz="1400" b="1" u="sng" dirty="0">
                <a:solidFill>
                  <a:srgbClr val="002060"/>
                </a:solidFill>
                <a:latin typeface="Arial" panose="020B0604020202020204" pitchFamily="34" charset="0"/>
                <a:cs typeface="Arial" panose="020B0604020202020204" pitchFamily="34" charset="0"/>
              </a:rPr>
              <a:t>CONVOCATORIA DE DOS BECAS PARA ALUMNOS DE POSGRADO DE LA UNIVERSIDAD DE LAS ILLES BALEARS</a:t>
            </a:r>
            <a:endParaRPr lang="es-ES" sz="1400" dirty="0">
              <a:solidFill>
                <a:srgbClr val="002060"/>
              </a:solidFill>
              <a:latin typeface="Arial" panose="020B0604020202020204" pitchFamily="34" charset="0"/>
              <a:cs typeface="Arial" panose="020B0604020202020204" pitchFamily="34" charset="0"/>
            </a:endParaRPr>
          </a:p>
          <a:p>
            <a:endParaRPr lang="es-ES" sz="1400" dirty="0">
              <a:latin typeface="Arial" panose="020B0604020202020204" pitchFamily="34" charset="0"/>
              <a:cs typeface="Arial" panose="020B0604020202020204" pitchFamily="34" charset="0"/>
            </a:endParaRPr>
          </a:p>
          <a:p>
            <a:r>
              <a:rPr lang="es-ES" sz="1600" dirty="0">
                <a:latin typeface="Arial" panose="020B0604020202020204" pitchFamily="34" charset="0"/>
                <a:cs typeface="Arial" panose="020B0604020202020204" pitchFamily="34" charset="0"/>
              </a:rPr>
              <a:t>La Fundación Humanitaria de Rotarios españoles, a través del Rotary club Palma Junípero Serra convoca dos beques per alumnos de posgrado de la Universidad de las Illes Balears (UIB).  Se trata de dos becas de colaboración, dotadas con 825 € cada una, para trabajar en un proyecto del Laboratorio de Pedagogía Hospitalaria de la UIB y la Asociación INÉDITHOS de apoyo a familias con hijos que tienen una enfermedad poco frecuente o son usuarias de servicios de atención temprana. </a:t>
            </a:r>
          </a:p>
          <a:p>
            <a:r>
              <a:rPr lang="es-ES" sz="1600" dirty="0">
                <a:latin typeface="Arial" panose="020B0604020202020204" pitchFamily="34" charset="0"/>
                <a:cs typeface="Arial" panose="020B0604020202020204" pitchFamily="34" charset="0"/>
              </a:rPr>
              <a:t>Además de estar matriculados en un posgrado de la UIB y ser colaboradores de la Asociación INÉDITHOS, los criterios de selección son:</a:t>
            </a:r>
          </a:p>
          <a:p>
            <a:endParaRPr lang="es-ES" sz="1600" dirty="0">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ü"/>
            </a:pPr>
            <a:r>
              <a:rPr lang="es-ES" sz="1600" dirty="0">
                <a:latin typeface="Arial" panose="020B0604020202020204" pitchFamily="34" charset="0"/>
                <a:cs typeface="Arial" panose="020B0604020202020204" pitchFamily="34" charset="0"/>
              </a:rPr>
              <a:t>Ser menor de 30 años.</a:t>
            </a:r>
          </a:p>
          <a:p>
            <a:pPr marL="285750" lvl="0" indent="-285750">
              <a:buFont typeface="Wingdings" panose="05000000000000000000" pitchFamily="2" charset="2"/>
              <a:buChar char="ü"/>
            </a:pPr>
            <a:r>
              <a:rPr lang="es-ES" sz="1600" dirty="0">
                <a:latin typeface="Arial" panose="020B0604020202020204" pitchFamily="34" charset="0"/>
                <a:cs typeface="Arial" panose="020B0604020202020204" pitchFamily="34" charset="0"/>
              </a:rPr>
              <a:t>Nota media del expediente académico del Grado.</a:t>
            </a:r>
          </a:p>
          <a:p>
            <a:pPr marL="285750" lvl="0" indent="-285750">
              <a:buFont typeface="Wingdings" panose="05000000000000000000" pitchFamily="2" charset="2"/>
              <a:buChar char="ü"/>
            </a:pPr>
            <a:r>
              <a:rPr lang="es-ES" sz="1600" dirty="0">
                <a:latin typeface="Arial" panose="020B0604020202020204" pitchFamily="34" charset="0"/>
                <a:cs typeface="Arial" panose="020B0604020202020204" pitchFamily="34" charset="0"/>
              </a:rPr>
              <a:t>Realizar el TFM y las prácticas vinculadas a temáticas relacionadas con la familia y sus necesidades.</a:t>
            </a:r>
          </a:p>
          <a:p>
            <a:pPr marL="285750" lvl="0" indent="-285750">
              <a:buFont typeface="Wingdings" panose="05000000000000000000" pitchFamily="2" charset="2"/>
              <a:buChar char="ü"/>
            </a:pPr>
            <a:r>
              <a:rPr lang="es-ES" sz="1600" dirty="0">
                <a:latin typeface="Arial" panose="020B0604020202020204" pitchFamily="34" charset="0"/>
                <a:cs typeface="Arial" panose="020B0604020202020204" pitchFamily="34" charset="0"/>
              </a:rPr>
              <a:t>Carta de motivación.</a:t>
            </a:r>
          </a:p>
          <a:p>
            <a:endParaRPr lang="es-ES" sz="1600" dirty="0">
              <a:latin typeface="Arial" panose="020B0604020202020204" pitchFamily="34" charset="0"/>
              <a:cs typeface="Arial" panose="020B0604020202020204" pitchFamily="34" charset="0"/>
            </a:endParaRPr>
          </a:p>
          <a:p>
            <a:r>
              <a:rPr lang="es-ES" sz="1600" dirty="0">
                <a:latin typeface="Arial" panose="020B0604020202020204" pitchFamily="34" charset="0"/>
                <a:cs typeface="Arial" panose="020B0604020202020204" pitchFamily="34" charset="0"/>
              </a:rPr>
              <a:t>Los interesados o interesadas deben enviar la solicitud con la información pertinente al director del Laboratorio de Pedagogía Hospitalaria de la UIB </a:t>
            </a:r>
            <a:r>
              <a:rPr lang="es-ES" sz="1600" dirty="0">
                <a:solidFill>
                  <a:srgbClr val="0070C0"/>
                </a:solidFill>
                <a:latin typeface="Arial" panose="020B0604020202020204" pitchFamily="34" charset="0"/>
                <a:cs typeface="Arial" panose="020B0604020202020204" pitchFamily="34" charset="0"/>
              </a:rPr>
              <a:t>(</a:t>
            </a:r>
            <a:r>
              <a:rPr lang="es-ES" sz="1600" u="sng" dirty="0">
                <a:solidFill>
                  <a:srgbClr val="0070C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s.verger@uib.es</a:t>
            </a:r>
            <a:r>
              <a:rPr lang="es-ES" sz="1600" dirty="0">
                <a:solidFill>
                  <a:srgbClr val="0070C0"/>
                </a:solidFill>
                <a:latin typeface="Arial" panose="020B0604020202020204" pitchFamily="34" charset="0"/>
                <a:cs typeface="Arial" panose="020B0604020202020204" pitchFamily="34" charset="0"/>
              </a:rPr>
              <a:t>) </a:t>
            </a:r>
            <a:r>
              <a:rPr lang="es-ES" sz="1600" dirty="0">
                <a:latin typeface="Arial" panose="020B0604020202020204" pitchFamily="34" charset="0"/>
                <a:cs typeface="Arial" panose="020B0604020202020204" pitchFamily="34" charset="0"/>
              </a:rPr>
              <a:t>del día </a:t>
            </a:r>
            <a:r>
              <a:rPr lang="es-ES" sz="1600" b="1" dirty="0">
                <a:latin typeface="Arial" panose="020B0604020202020204" pitchFamily="34" charset="0"/>
                <a:cs typeface="Arial" panose="020B0604020202020204" pitchFamily="34" charset="0"/>
              </a:rPr>
              <a:t>14 al 20 de febrero de 2024.</a:t>
            </a:r>
            <a:endParaRPr lang="es-ES" sz="1600" dirty="0">
              <a:latin typeface="Arial" panose="020B0604020202020204" pitchFamily="34" charset="0"/>
              <a:cs typeface="Arial" panose="020B0604020202020204" pitchFamily="34" charset="0"/>
            </a:endParaRPr>
          </a:p>
          <a:p>
            <a:r>
              <a:rPr lang="es-ES" sz="1600" dirty="0">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a-ES" altLang="es-E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1126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63377C2E-97DD-48FC-909C-B545D8C31991}"/>
              </a:ext>
            </a:extLst>
          </p:cNvPr>
          <p:cNvSpPr>
            <a:spLocks noGrp="1"/>
          </p:cNvSpPr>
          <p:nvPr>
            <p:ph type="body" idx="1"/>
          </p:nvPr>
        </p:nvSpPr>
        <p:spPr>
          <a:xfrm>
            <a:off x="467360" y="2016125"/>
            <a:ext cx="4394009" cy="865978"/>
          </a:xfrm>
        </p:spPr>
        <p:txBody>
          <a:bodyPr/>
          <a:lstStyle/>
          <a:p>
            <a:endParaRPr lang="es-ES" dirty="0">
              <a:solidFill>
                <a:schemeClr val="accent2">
                  <a:lumMod val="75000"/>
                </a:schemeClr>
              </a:solidFill>
            </a:endParaRPr>
          </a:p>
          <a:p>
            <a:endParaRPr lang="es-ES" dirty="0">
              <a:solidFill>
                <a:schemeClr val="accent2">
                  <a:lumMod val="75000"/>
                </a:schemeClr>
              </a:solidFill>
            </a:endParaRPr>
          </a:p>
          <a:p>
            <a:endParaRPr lang="es-ES" dirty="0">
              <a:solidFill>
                <a:schemeClr val="accent2">
                  <a:lumMod val="75000"/>
                </a:schemeClr>
              </a:solidFill>
            </a:endParaRPr>
          </a:p>
          <a:p>
            <a:r>
              <a:rPr lang="es-ES" dirty="0">
                <a:solidFill>
                  <a:schemeClr val="accent2">
                    <a:lumMod val="75000"/>
                  </a:schemeClr>
                </a:solidFill>
              </a:rPr>
              <a:t>Convocatoria para alumnos de posgrado de la UIB</a:t>
            </a:r>
          </a:p>
        </p:txBody>
      </p:sp>
      <p:sp>
        <p:nvSpPr>
          <p:cNvPr id="4" name="Marcador de contenido 3">
            <a:extLst>
              <a:ext uri="{FF2B5EF4-FFF2-40B4-BE49-F238E27FC236}">
                <a16:creationId xmlns:a16="http://schemas.microsoft.com/office/drawing/2014/main" id="{BFE7E281-3FA5-4D5D-8237-877E44BAF7CA}"/>
              </a:ext>
            </a:extLst>
          </p:cNvPr>
          <p:cNvSpPr>
            <a:spLocks noGrp="1"/>
          </p:cNvSpPr>
          <p:nvPr>
            <p:ph sz="half" idx="2"/>
          </p:nvPr>
        </p:nvSpPr>
        <p:spPr>
          <a:xfrm>
            <a:off x="233680" y="2882103"/>
            <a:ext cx="4854703" cy="3823497"/>
          </a:xfrm>
        </p:spPr>
        <p:txBody>
          <a:bodyPr>
            <a:noAutofit/>
          </a:bodyPr>
          <a:lstStyle/>
          <a:p>
            <a:r>
              <a:rPr lang="es-ES" sz="1600" dirty="0">
                <a:latin typeface="Arial Nova" panose="020B0504020202020204" pitchFamily="34" charset="0"/>
                <a:cs typeface="Arial" panose="020B0604020202020204" pitchFamily="34" charset="0"/>
              </a:rPr>
              <a:t>La Fundación Humanitaria de Rotarios españoles, a través del Rotary club Palma Junípero Serra convoca dos beques per alumnos de posgrado de la Universidad de las Illes Balears (UIB).  Se trata de dos becas de colaboración, dotadas con 825 € cada una, para trabajar en un proyecto del Laboratorio de Pedagogía Hospitalaria de la UIB y la Asociación INÉDITHOS de apoyo a familias con hijos que tienen una enfermedad poco frecuente o son usuarias de servicios de atención temprana. </a:t>
            </a:r>
          </a:p>
          <a:p>
            <a:r>
              <a:rPr lang="es-ES" sz="1600" dirty="0">
                <a:latin typeface="Arial Nova" panose="020B0504020202020204" pitchFamily="34" charset="0"/>
                <a:cs typeface="Arial" panose="020B0604020202020204" pitchFamily="34" charset="0"/>
              </a:rPr>
              <a:t>Además de estar matriculados en un posgrado de la UIB y ser colaboradores de la Asociación INÉDITHOS, deberán de contar con </a:t>
            </a:r>
            <a:r>
              <a:rPr lang="es-ES" sz="1600">
                <a:latin typeface="Arial Nova" panose="020B0504020202020204" pitchFamily="34" charset="0"/>
                <a:cs typeface="Arial" panose="020B0604020202020204" pitchFamily="34" charset="0"/>
              </a:rPr>
              <a:t>los siguientes: </a:t>
            </a:r>
            <a:endParaRPr lang="es-ES" sz="1600" dirty="0">
              <a:latin typeface="Arial Nova" panose="020B0504020202020204" pitchFamily="34" charset="0"/>
            </a:endParaRPr>
          </a:p>
        </p:txBody>
      </p:sp>
      <p:sp>
        <p:nvSpPr>
          <p:cNvPr id="5" name="Marcador de texto 4">
            <a:extLst>
              <a:ext uri="{FF2B5EF4-FFF2-40B4-BE49-F238E27FC236}">
                <a16:creationId xmlns:a16="http://schemas.microsoft.com/office/drawing/2014/main" id="{A97D4447-737E-4F3C-8D18-8DC3B5EBD2E8}"/>
              </a:ext>
            </a:extLst>
          </p:cNvPr>
          <p:cNvSpPr>
            <a:spLocks noGrp="1"/>
          </p:cNvSpPr>
          <p:nvPr>
            <p:ph type="body" sz="quarter" idx="3"/>
          </p:nvPr>
        </p:nvSpPr>
        <p:spPr/>
        <p:txBody>
          <a:bodyPr/>
          <a:lstStyle/>
          <a:p>
            <a:pPr algn="ctr"/>
            <a:r>
              <a:rPr lang="es-ES" dirty="0">
                <a:solidFill>
                  <a:schemeClr val="accent2">
                    <a:lumMod val="75000"/>
                  </a:schemeClr>
                </a:solidFill>
              </a:rPr>
              <a:t>Requisitos</a:t>
            </a:r>
          </a:p>
        </p:txBody>
      </p:sp>
      <p:sp>
        <p:nvSpPr>
          <p:cNvPr id="6" name="Marcador de contenido 5">
            <a:extLst>
              <a:ext uri="{FF2B5EF4-FFF2-40B4-BE49-F238E27FC236}">
                <a16:creationId xmlns:a16="http://schemas.microsoft.com/office/drawing/2014/main" id="{67F30FEF-5ECC-4F96-9066-70FFE6454FA4}"/>
              </a:ext>
            </a:extLst>
          </p:cNvPr>
          <p:cNvSpPr>
            <a:spLocks noGrp="1"/>
          </p:cNvSpPr>
          <p:nvPr>
            <p:ph sz="quarter" idx="4"/>
          </p:nvPr>
        </p:nvSpPr>
        <p:spPr>
          <a:xfrm>
            <a:off x="5088384" y="2737245"/>
            <a:ext cx="5721856" cy="4039475"/>
          </a:xfrm>
        </p:spPr>
        <p:txBody>
          <a:bodyPr>
            <a:normAutofit fontScale="55000" lnSpcReduction="20000"/>
          </a:bodyPr>
          <a:lstStyle/>
          <a:p>
            <a:endParaRPr lang="es-ES" dirty="0">
              <a:latin typeface="Arial" panose="020B0604020202020204" pitchFamily="34" charset="0"/>
              <a:cs typeface="Arial" panose="020B0604020202020204" pitchFamily="34" charset="0"/>
            </a:endParaRPr>
          </a:p>
          <a:p>
            <a:pPr marL="285750" lvl="0" indent="-285750">
              <a:buFont typeface="Wingdings" panose="05000000000000000000" pitchFamily="2" charset="2"/>
              <a:buChar char="ü"/>
            </a:pPr>
            <a:r>
              <a:rPr lang="es-ES" sz="2900" dirty="0">
                <a:latin typeface="Arial" panose="020B0604020202020204" pitchFamily="34" charset="0"/>
                <a:cs typeface="Arial" panose="020B0604020202020204" pitchFamily="34" charset="0"/>
              </a:rPr>
              <a:t>Ser menor de 30 años.</a:t>
            </a:r>
          </a:p>
          <a:p>
            <a:pPr marL="285750" lvl="0" indent="-285750">
              <a:buFont typeface="Wingdings" panose="05000000000000000000" pitchFamily="2" charset="2"/>
              <a:buChar char="ü"/>
            </a:pPr>
            <a:r>
              <a:rPr lang="es-ES" sz="2900" dirty="0">
                <a:latin typeface="Arial" panose="020B0604020202020204" pitchFamily="34" charset="0"/>
                <a:cs typeface="Arial" panose="020B0604020202020204" pitchFamily="34" charset="0"/>
              </a:rPr>
              <a:t>Nota media del expediente académico del Grado.</a:t>
            </a:r>
          </a:p>
          <a:p>
            <a:pPr marL="285750" lvl="0" indent="-285750">
              <a:buFont typeface="Wingdings" panose="05000000000000000000" pitchFamily="2" charset="2"/>
              <a:buChar char="ü"/>
            </a:pPr>
            <a:r>
              <a:rPr lang="es-ES" sz="2900" dirty="0">
                <a:latin typeface="Arial" panose="020B0604020202020204" pitchFamily="34" charset="0"/>
                <a:cs typeface="Arial" panose="020B0604020202020204" pitchFamily="34" charset="0"/>
              </a:rPr>
              <a:t>Realizar el TFM y las prácticas vinculadas a temáticas relacionadas con la familia y sus necesidades.</a:t>
            </a:r>
          </a:p>
          <a:p>
            <a:pPr marL="285750" lvl="0" indent="-285750">
              <a:buFont typeface="Wingdings" panose="05000000000000000000" pitchFamily="2" charset="2"/>
              <a:buChar char="ü"/>
            </a:pPr>
            <a:r>
              <a:rPr lang="es-ES" sz="2900" dirty="0">
                <a:latin typeface="Arial" panose="020B0604020202020204" pitchFamily="34" charset="0"/>
                <a:cs typeface="Arial" panose="020B0604020202020204" pitchFamily="34" charset="0"/>
              </a:rPr>
              <a:t>Carta de motivación.</a:t>
            </a:r>
          </a:p>
          <a:p>
            <a:endParaRPr lang="es-ES" sz="2900" dirty="0">
              <a:latin typeface="Arial" panose="020B0604020202020204" pitchFamily="34" charset="0"/>
              <a:cs typeface="Arial" panose="020B0604020202020204" pitchFamily="34" charset="0"/>
            </a:endParaRPr>
          </a:p>
          <a:p>
            <a:pPr marL="0" indent="0">
              <a:buNone/>
            </a:pPr>
            <a:endParaRPr lang="es-ES" sz="2900" dirty="0">
              <a:latin typeface="Arial" panose="020B0604020202020204" pitchFamily="34" charset="0"/>
              <a:cs typeface="Arial" panose="020B0604020202020204" pitchFamily="34" charset="0"/>
            </a:endParaRPr>
          </a:p>
          <a:p>
            <a:pPr marL="0" indent="0">
              <a:buNone/>
            </a:pPr>
            <a:r>
              <a:rPr lang="es-ES" sz="2900" dirty="0">
                <a:latin typeface="Arial" panose="020B0604020202020204" pitchFamily="34" charset="0"/>
                <a:cs typeface="Arial" panose="020B0604020202020204" pitchFamily="34" charset="0"/>
              </a:rPr>
              <a:t>Los interesados o interesadas deben enviar la solicitud con la información pertinente al director del Laboratorio de Pedagogía Hospitalaria de la UIB </a:t>
            </a:r>
            <a:r>
              <a:rPr lang="es-ES" sz="2900" dirty="0">
                <a:solidFill>
                  <a:srgbClr val="0070C0"/>
                </a:solidFill>
                <a:latin typeface="Arial" panose="020B0604020202020204" pitchFamily="34" charset="0"/>
                <a:cs typeface="Arial" panose="020B0604020202020204" pitchFamily="34" charset="0"/>
              </a:rPr>
              <a:t>(</a:t>
            </a:r>
            <a:r>
              <a:rPr lang="es-ES" sz="2900" u="sng"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s.verger@uib.es</a:t>
            </a:r>
            <a:r>
              <a:rPr lang="es-ES" sz="2900" dirty="0">
                <a:solidFill>
                  <a:srgbClr val="0070C0"/>
                </a:solidFill>
                <a:latin typeface="Arial" panose="020B0604020202020204" pitchFamily="34" charset="0"/>
                <a:cs typeface="Arial" panose="020B0604020202020204" pitchFamily="34" charset="0"/>
              </a:rPr>
              <a:t>) </a:t>
            </a:r>
            <a:r>
              <a:rPr lang="es-ES" sz="2900" dirty="0">
                <a:latin typeface="Arial" panose="020B0604020202020204" pitchFamily="34" charset="0"/>
                <a:cs typeface="Arial" panose="020B0604020202020204" pitchFamily="34" charset="0"/>
              </a:rPr>
              <a:t>del día </a:t>
            </a:r>
            <a:r>
              <a:rPr lang="es-ES" sz="2900" b="1" dirty="0">
                <a:latin typeface="Arial" panose="020B0604020202020204" pitchFamily="34" charset="0"/>
                <a:cs typeface="Arial" panose="020B0604020202020204" pitchFamily="34" charset="0"/>
              </a:rPr>
              <a:t>14 al 20 de febrero de 2024.</a:t>
            </a:r>
            <a:endParaRPr lang="es-ES" sz="2900" dirty="0">
              <a:latin typeface="Arial" panose="020B0604020202020204" pitchFamily="34" charset="0"/>
              <a:cs typeface="Arial" panose="020B0604020202020204" pitchFamily="34" charset="0"/>
            </a:endParaRPr>
          </a:p>
          <a:p>
            <a:pPr marL="0" indent="0">
              <a:buNone/>
            </a:pPr>
            <a:r>
              <a:rPr lang="es-ES" sz="2900" dirty="0">
                <a:latin typeface="Arial" panose="020B0604020202020204" pitchFamily="34" charset="0"/>
                <a:cs typeface="Arial" panose="020B0604020202020204" pitchFamily="34" charset="0"/>
              </a:rPr>
              <a:t> </a:t>
            </a:r>
          </a:p>
          <a:p>
            <a:endParaRPr lang="es-ES" dirty="0"/>
          </a:p>
        </p:txBody>
      </p:sp>
      <p:pic>
        <p:nvPicPr>
          <p:cNvPr id="7" name="3 Imagen" descr="fhre_logo.png">
            <a:extLst>
              <a:ext uri="{FF2B5EF4-FFF2-40B4-BE49-F238E27FC236}">
                <a16:creationId xmlns:a16="http://schemas.microsoft.com/office/drawing/2014/main" id="{AF7D7737-B6F4-4276-98FB-44C61FD0EE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91" y="379017"/>
            <a:ext cx="1619250" cy="1492250"/>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2" descr="logo_2 (1)">
            <a:extLst>
              <a:ext uri="{FF2B5EF4-FFF2-40B4-BE49-F238E27FC236}">
                <a16:creationId xmlns:a16="http://schemas.microsoft.com/office/drawing/2014/main" id="{59370548-ABA5-4810-8B16-17013A619E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4854" y="523875"/>
            <a:ext cx="3625699" cy="1492250"/>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n 4" descr="https://logo.uib.cat/digitalAssets/293/293428_logo-uib-horizontal_fondoblanco72png.png">
            <a:extLst>
              <a:ext uri="{FF2B5EF4-FFF2-40B4-BE49-F238E27FC236}">
                <a16:creationId xmlns:a16="http://schemas.microsoft.com/office/drawing/2014/main" id="{7D21E167-EE32-4090-9A1B-4C41F15438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30647" y="331787"/>
            <a:ext cx="2355850" cy="938213"/>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n 1" descr="LOGO-COLOR">
            <a:extLst>
              <a:ext uri="{FF2B5EF4-FFF2-40B4-BE49-F238E27FC236}">
                <a16:creationId xmlns:a16="http://schemas.microsoft.com/office/drawing/2014/main" id="{EC2320A1-F7D3-4050-828C-C603BD8E5AE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81192" y="1270000"/>
            <a:ext cx="107315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3419465"/>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25</TotalTime>
  <Words>398</Words>
  <Application>Microsoft Office PowerPoint</Application>
  <PresentationFormat>Panorámica</PresentationFormat>
  <Paragraphs>30</Paragraphs>
  <Slides>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vt:i4>
      </vt:variant>
    </vt:vector>
  </HeadingPairs>
  <TitlesOfParts>
    <vt:vector size="11" baseType="lpstr">
      <vt:lpstr>Arial</vt:lpstr>
      <vt:lpstr>Arial Nova</vt:lpstr>
      <vt:lpstr>Calibri Light</vt:lpstr>
      <vt:lpstr>Times New Roman</vt:lpstr>
      <vt:lpstr>Trebuchet MS</vt:lpstr>
      <vt:lpstr>Wingdings</vt:lpstr>
      <vt:lpstr>Wingdings 3</vt:lpstr>
      <vt:lpstr>Faceta</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uib</dc:creator>
  <cp:lastModifiedBy>uib</cp:lastModifiedBy>
  <cp:revision>3</cp:revision>
  <dcterms:created xsi:type="dcterms:W3CDTF">2024-02-12T18:35:55Z</dcterms:created>
  <dcterms:modified xsi:type="dcterms:W3CDTF">2024-02-12T19:01:00Z</dcterms:modified>
</cp:coreProperties>
</file>